
<file path=[Content_Types].xml><?xml version="1.0" encoding="utf-8"?>
<Types xmlns="http://schemas.openxmlformats.org/package/2006/content-types">
  <Default Extension="jpeg" ContentType="image/jpeg"/>
  <Default Extension="jpg" ContentType="image/jpeg"/>
  <Default Extension="pdf" ContentType="application/pd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2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2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14">
  <p:sldMasterIdLst>
    <p:sldMasterId id="2147483719" r:id="rId1"/>
    <p:sldMasterId id="2147483732" r:id="rId2"/>
    <p:sldMasterId id="2147483741" r:id="rId3"/>
  </p:sldMasterIdLst>
  <p:notesMasterIdLst>
    <p:notesMasterId r:id="rId25"/>
  </p:notesMasterIdLst>
  <p:handoutMasterIdLst>
    <p:handoutMasterId r:id="rId26"/>
  </p:handoutMasterIdLst>
  <p:sldIdLst>
    <p:sldId id="379" r:id="rId4"/>
    <p:sldId id="864" r:id="rId5"/>
    <p:sldId id="836" r:id="rId6"/>
    <p:sldId id="837" r:id="rId7"/>
    <p:sldId id="868" r:id="rId8"/>
    <p:sldId id="869" r:id="rId9"/>
    <p:sldId id="873" r:id="rId10"/>
    <p:sldId id="870" r:id="rId11"/>
    <p:sldId id="871" r:id="rId12"/>
    <p:sldId id="872" r:id="rId13"/>
    <p:sldId id="846" r:id="rId14"/>
    <p:sldId id="878" r:id="rId15"/>
    <p:sldId id="875" r:id="rId16"/>
    <p:sldId id="879" r:id="rId17"/>
    <p:sldId id="890" r:id="rId18"/>
    <p:sldId id="877" r:id="rId19"/>
    <p:sldId id="889" r:id="rId20"/>
    <p:sldId id="256" r:id="rId21"/>
    <p:sldId id="880" r:id="rId22"/>
    <p:sldId id="885" r:id="rId23"/>
    <p:sldId id="886" r:id="rId24"/>
  </p:sldIdLst>
  <p:sldSz cx="9144000" cy="5143500" type="screen16x9"/>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8">
          <p15:clr>
            <a:srgbClr val="A4A3A4"/>
          </p15:clr>
        </p15:guide>
        <p15:guide id="2" pos="26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rol Naito" initials="CN"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5CC8E"/>
    <a:srgbClr val="FF6600"/>
    <a:srgbClr val="00A7A1"/>
    <a:srgbClr val="92278F"/>
    <a:srgbClr val="77787B"/>
    <a:srgbClr val="FFFFFF"/>
    <a:srgbClr val="FCFA87"/>
    <a:srgbClr val="E69600"/>
    <a:srgbClr val="CC6600"/>
    <a:srgbClr val="3399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34" autoAdjust="0"/>
    <p:restoredTop sz="66270" autoAdjust="0"/>
  </p:normalViewPr>
  <p:slideViewPr>
    <p:cSldViewPr snapToGrid="0" snapToObjects="1">
      <p:cViewPr varScale="1">
        <p:scale>
          <a:sx n="63" d="100"/>
          <a:sy n="63" d="100"/>
        </p:scale>
        <p:origin x="1505" y="34"/>
      </p:cViewPr>
      <p:guideLst>
        <p:guide orient="horz" pos="2428"/>
        <p:guide pos="264"/>
      </p:guideLst>
    </p:cSldViewPr>
  </p:slideViewPr>
  <p:notesTextViewPr>
    <p:cViewPr>
      <p:scale>
        <a:sx n="100" d="100"/>
        <a:sy n="100" d="100"/>
      </p:scale>
      <p:origin x="0" y="0"/>
    </p:cViewPr>
  </p:notesTextViewPr>
  <p:sorterViewPr>
    <p:cViewPr varScale="1">
      <p:scale>
        <a:sx n="1" d="1"/>
        <a:sy n="1" d="1"/>
      </p:scale>
      <p:origin x="0" y="0"/>
    </p:cViewPr>
  </p:sorterViewPr>
  <p:notesViewPr>
    <p:cSldViewPr snapToGrid="0" snapToObjects="1">
      <p:cViewPr varScale="1">
        <p:scale>
          <a:sx n="87" d="100"/>
          <a:sy n="87" d="100"/>
        </p:scale>
        <p:origin x="372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FILE\datateam\Projects\Surveys\HHTravel\Survey2021\Analysis\2017_2019_2021%20HHTS%20Employment%20Char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FILE\datateam\Projects\Surveys\HHTravel\Survey2021\Analysis\2017_2019_2021%20HHTS%20Employment%20Charts.xlsx"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FILE\datateam\Projects\Surveys\HHTravel\Survey2021\Analysis\2017_2019_2021%20HHTS%20Employment%20Chart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FILE\datateam\Projects\Home_Work_Connections\HHTS\telework_charts_hhts2021_copy-suza.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dirty="0">
                <a:latin typeface="Poppins" panose="00000500000000000000" pitchFamily="2" charset="0"/>
                <a:cs typeface="Poppins" panose="00000500000000000000" pitchFamily="2" charset="0"/>
              </a:rPr>
              <a:t>Covered Employment in the Region</a:t>
            </a:r>
          </a:p>
        </c:rich>
      </c:tx>
      <c:layout>
        <c:manualLayout>
          <c:xMode val="edge"/>
          <c:yMode val="edge"/>
          <c:x val="0.28924469552637772"/>
          <c:y val="3.5648142170404858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ESD!$A$2</c:f>
              <c:strCache>
                <c:ptCount val="1"/>
                <c:pt idx="0">
                  <c:v>Region</c:v>
                </c:pt>
              </c:strCache>
            </c:strRef>
          </c:tx>
          <c:spPr>
            <a:ln w="28575" cap="rnd">
              <a:solidFill>
                <a:srgbClr val="00A7A0"/>
              </a:solidFill>
              <a:round/>
            </a:ln>
            <a:effectLst/>
          </c:spPr>
          <c:marker>
            <c:symbol val="none"/>
          </c:marker>
          <c:cat>
            <c:numRef>
              <c:f>ESD!$B$1:$S$1</c:f>
              <c:numCache>
                <c:formatCode>mmm\-yy</c:formatCode>
                <c:ptCount val="18"/>
                <c:pt idx="0">
                  <c:v>43831</c:v>
                </c:pt>
                <c:pt idx="1">
                  <c:v>43862</c:v>
                </c:pt>
                <c:pt idx="2">
                  <c:v>43891</c:v>
                </c:pt>
                <c:pt idx="3">
                  <c:v>43922</c:v>
                </c:pt>
                <c:pt idx="4">
                  <c:v>43952</c:v>
                </c:pt>
                <c:pt idx="5">
                  <c:v>43983</c:v>
                </c:pt>
                <c:pt idx="6">
                  <c:v>44013</c:v>
                </c:pt>
                <c:pt idx="7">
                  <c:v>44044</c:v>
                </c:pt>
                <c:pt idx="8">
                  <c:v>44075</c:v>
                </c:pt>
                <c:pt idx="9">
                  <c:v>44105</c:v>
                </c:pt>
                <c:pt idx="10">
                  <c:v>44136</c:v>
                </c:pt>
                <c:pt idx="11">
                  <c:v>44166</c:v>
                </c:pt>
                <c:pt idx="12">
                  <c:v>44197</c:v>
                </c:pt>
                <c:pt idx="13">
                  <c:v>44228</c:v>
                </c:pt>
                <c:pt idx="14">
                  <c:v>44256</c:v>
                </c:pt>
                <c:pt idx="15">
                  <c:v>44287</c:v>
                </c:pt>
                <c:pt idx="16">
                  <c:v>44317</c:v>
                </c:pt>
                <c:pt idx="17">
                  <c:v>44348</c:v>
                </c:pt>
              </c:numCache>
            </c:numRef>
          </c:cat>
          <c:val>
            <c:numRef>
              <c:f>ESD!$B$2:$S$2</c:f>
              <c:numCache>
                <c:formatCode>General</c:formatCode>
                <c:ptCount val="18"/>
                <c:pt idx="0">
                  <c:v>2139150</c:v>
                </c:pt>
                <c:pt idx="1">
                  <c:v>2144889</c:v>
                </c:pt>
                <c:pt idx="2">
                  <c:v>2134488</c:v>
                </c:pt>
                <c:pt idx="3">
                  <c:v>1895524</c:v>
                </c:pt>
                <c:pt idx="4">
                  <c:v>1895195</c:v>
                </c:pt>
                <c:pt idx="5">
                  <c:v>1953790</c:v>
                </c:pt>
                <c:pt idx="6">
                  <c:v>1980763</c:v>
                </c:pt>
                <c:pt idx="7">
                  <c:v>1991594</c:v>
                </c:pt>
                <c:pt idx="8">
                  <c:v>2001803</c:v>
                </c:pt>
                <c:pt idx="9">
                  <c:v>2005430</c:v>
                </c:pt>
                <c:pt idx="10">
                  <c:v>2013081</c:v>
                </c:pt>
                <c:pt idx="11">
                  <c:v>2003841</c:v>
                </c:pt>
                <c:pt idx="12">
                  <c:v>1970988</c:v>
                </c:pt>
                <c:pt idx="13">
                  <c:v>1986081</c:v>
                </c:pt>
                <c:pt idx="14">
                  <c:v>2003679</c:v>
                </c:pt>
                <c:pt idx="15">
                  <c:v>2020323</c:v>
                </c:pt>
                <c:pt idx="16">
                  <c:v>2032738</c:v>
                </c:pt>
                <c:pt idx="17">
                  <c:v>2055537</c:v>
                </c:pt>
              </c:numCache>
            </c:numRef>
          </c:val>
          <c:smooth val="0"/>
          <c:extLst>
            <c:ext xmlns:c16="http://schemas.microsoft.com/office/drawing/2014/chart" uri="{C3380CC4-5D6E-409C-BE32-E72D297353CC}">
              <c16:uniqueId val="{00000000-3D27-42D3-863A-C4C81FB7A772}"/>
            </c:ext>
          </c:extLst>
        </c:ser>
        <c:ser>
          <c:idx val="1"/>
          <c:order val="1"/>
          <c:spPr>
            <a:ln w="28575" cap="rnd">
              <a:solidFill>
                <a:srgbClr val="F05A28"/>
              </a:solidFill>
              <a:prstDash val="sysDash"/>
              <a:round/>
            </a:ln>
            <a:effectLst/>
          </c:spPr>
          <c:marker>
            <c:symbol val="none"/>
          </c:marker>
          <c:val>
            <c:numRef>
              <c:f>ESD!$B$7:$S$7</c:f>
              <c:numCache>
                <c:formatCode>General</c:formatCode>
                <c:ptCount val="18"/>
                <c:pt idx="0">
                  <c:v>2134488</c:v>
                </c:pt>
                <c:pt idx="1">
                  <c:v>2134488</c:v>
                </c:pt>
                <c:pt idx="2">
                  <c:v>2134488</c:v>
                </c:pt>
                <c:pt idx="3">
                  <c:v>2134488</c:v>
                </c:pt>
                <c:pt idx="4">
                  <c:v>2134488</c:v>
                </c:pt>
                <c:pt idx="5">
                  <c:v>2134488</c:v>
                </c:pt>
                <c:pt idx="6">
                  <c:v>2134488</c:v>
                </c:pt>
                <c:pt idx="7">
                  <c:v>2134488</c:v>
                </c:pt>
                <c:pt idx="8">
                  <c:v>2134488</c:v>
                </c:pt>
                <c:pt idx="9">
                  <c:v>2134488</c:v>
                </c:pt>
                <c:pt idx="10">
                  <c:v>2134488</c:v>
                </c:pt>
                <c:pt idx="11">
                  <c:v>2134488</c:v>
                </c:pt>
                <c:pt idx="12">
                  <c:v>2134488</c:v>
                </c:pt>
                <c:pt idx="13">
                  <c:v>2134488</c:v>
                </c:pt>
                <c:pt idx="14">
                  <c:v>2134488</c:v>
                </c:pt>
                <c:pt idx="15">
                  <c:v>2134488</c:v>
                </c:pt>
                <c:pt idx="16">
                  <c:v>2134488</c:v>
                </c:pt>
                <c:pt idx="17">
                  <c:v>2134488</c:v>
                </c:pt>
              </c:numCache>
            </c:numRef>
          </c:val>
          <c:smooth val="0"/>
          <c:extLst>
            <c:ext xmlns:c16="http://schemas.microsoft.com/office/drawing/2014/chart" uri="{C3380CC4-5D6E-409C-BE32-E72D297353CC}">
              <c16:uniqueId val="{00000001-3D27-42D3-863A-C4C81FB7A772}"/>
            </c:ext>
          </c:extLst>
        </c:ser>
        <c:dLbls>
          <c:showLegendKey val="0"/>
          <c:showVal val="0"/>
          <c:showCatName val="0"/>
          <c:showSerName val="0"/>
          <c:showPercent val="0"/>
          <c:showBubbleSize val="0"/>
        </c:dLbls>
        <c:smooth val="0"/>
        <c:axId val="1115552783"/>
        <c:axId val="1115550287"/>
      </c:lineChart>
      <c:dateAx>
        <c:axId val="1115552783"/>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115550287"/>
        <c:crosses val="autoZero"/>
        <c:auto val="1"/>
        <c:lblOffset val="100"/>
        <c:baseTimeUnit val="months"/>
      </c:dateAx>
      <c:valAx>
        <c:axId val="1115550287"/>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1155527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r>
              <a:rPr lang="en-US">
                <a:latin typeface="Poppins" panose="00000500000000000000" pitchFamily="2" charset="0"/>
                <a:cs typeface="Poppins" panose="00000500000000000000" pitchFamily="2" charset="0"/>
              </a:rPr>
              <a:t>Workplace</a:t>
            </a:r>
            <a:r>
              <a:rPr lang="en-US" baseline="0">
                <a:latin typeface="Poppins" panose="00000500000000000000" pitchFamily="2" charset="0"/>
                <a:cs typeface="Poppins" panose="00000500000000000000" pitchFamily="2" charset="0"/>
              </a:rPr>
              <a:t> Locations</a:t>
            </a:r>
            <a:r>
              <a:rPr lang="en-US">
                <a:latin typeface="Poppins" panose="00000500000000000000" pitchFamily="2" charset="0"/>
                <a:cs typeface="Poppins" panose="00000500000000000000" pitchFamily="2" charset="0"/>
              </a:rPr>
              <a:t> Before and During COVID-19</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title>
    <c:autoTitleDeleted val="0"/>
    <c:plotArea>
      <c:layout>
        <c:manualLayout>
          <c:layoutTarget val="inner"/>
          <c:xMode val="edge"/>
          <c:yMode val="edge"/>
          <c:x val="6.7113847747212102E-2"/>
          <c:y val="0.11204406857996309"/>
          <c:w val="0.91170851813863607"/>
          <c:h val="0.61825467386268296"/>
        </c:manualLayout>
      </c:layout>
      <c:barChart>
        <c:barDir val="col"/>
        <c:grouping val="clustered"/>
        <c:varyColors val="0"/>
        <c:ser>
          <c:idx val="0"/>
          <c:order val="0"/>
          <c:tx>
            <c:strRef>
              <c:f>employment!$N$1</c:f>
              <c:strCache>
                <c:ptCount val="1"/>
                <c:pt idx="0">
                  <c:v>Before March 2020</c:v>
                </c:pt>
              </c:strCache>
            </c:strRef>
          </c:tx>
          <c:spPr>
            <a:solidFill>
              <a:schemeClr val="accent6">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Poppins" panose="00000500000000000000" pitchFamily="2" charset="0"/>
                    <a:ea typeface="+mn-ea"/>
                    <a:cs typeface="Poppins" panose="00000500000000000000" pitchFamily="2"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employment!$O$2</c:f>
                <c:numCache>
                  <c:formatCode>General</c:formatCode>
                  <c:ptCount val="1"/>
                  <c:pt idx="0">
                    <c:v>0.01</c:v>
                  </c:pt>
                </c:numCache>
                <c:extLst/>
              </c:numRef>
            </c:plus>
            <c:minus>
              <c:numRef>
                <c:f>employment!$O$3</c:f>
                <c:numCache>
                  <c:formatCode>General</c:formatCode>
                  <c:ptCount val="1"/>
                  <c:pt idx="0">
                    <c:v>0.01</c:v>
                  </c:pt>
                </c:numCache>
                <c:extLst/>
              </c:numRef>
            </c:minus>
            <c:spPr>
              <a:noFill/>
              <a:ln w="9525" cap="flat" cmpd="sng" algn="ctr">
                <a:solidFill>
                  <a:schemeClr val="tx1">
                    <a:lumMod val="65000"/>
                    <a:lumOff val="35000"/>
                  </a:schemeClr>
                </a:solidFill>
                <a:round/>
              </a:ln>
              <a:effectLst/>
            </c:spPr>
          </c:errBars>
          <c:cat>
            <c:strRef>
              <c:f>employment!$L$2:$L$6</c:f>
              <c:strCache>
                <c:ptCount val="5"/>
                <c:pt idx="0">
                  <c:v>Only one work location outside of home</c:v>
                </c:pt>
                <c:pt idx="1">
                  <c:v>Work location regularly varies (different offices/jobsites)</c:v>
                </c:pt>
                <c:pt idx="2">
                  <c:v>Drive/travel for work (driver, sales)</c:v>
                </c:pt>
                <c:pt idx="3">
                  <c:v>Telework some days &amp; travel to a work location some days (hybrid)</c:v>
                </c:pt>
                <c:pt idx="4">
                  <c:v>Work at home ONLY (telework, self-employed)</c:v>
                </c:pt>
              </c:strCache>
              <c:extLst/>
            </c:strRef>
          </c:cat>
          <c:val>
            <c:numRef>
              <c:f>employment!$N$2:$N$6</c:f>
              <c:numCache>
                <c:formatCode>0%</c:formatCode>
                <c:ptCount val="5"/>
                <c:pt idx="0">
                  <c:v>0.7005273956569037</c:v>
                </c:pt>
                <c:pt idx="1">
                  <c:v>8.8963247545475826E-2</c:v>
                </c:pt>
                <c:pt idx="2">
                  <c:v>4.8494237204114513E-2</c:v>
                </c:pt>
                <c:pt idx="3">
                  <c:v>8.1539774996213218E-2</c:v>
                </c:pt>
                <c:pt idx="4">
                  <c:v>8.0475344597292789E-2</c:v>
                </c:pt>
              </c:numCache>
              <c:extLst/>
            </c:numRef>
          </c:val>
          <c:extLst>
            <c:ext xmlns:c16="http://schemas.microsoft.com/office/drawing/2014/chart" uri="{C3380CC4-5D6E-409C-BE32-E72D297353CC}">
              <c16:uniqueId val="{00000000-F648-4DEA-94B2-1681A0EDB973}"/>
            </c:ext>
          </c:extLst>
        </c:ser>
        <c:ser>
          <c:idx val="1"/>
          <c:order val="1"/>
          <c:tx>
            <c:strRef>
              <c:f>employment!$Q$1</c:f>
              <c:strCache>
                <c:ptCount val="1"/>
                <c:pt idx="0">
                  <c:v>Spring 2021</c:v>
                </c:pt>
              </c:strCache>
            </c:strRef>
          </c:tx>
          <c:spPr>
            <a:solidFill>
              <a:srgbClr val="00A7A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employment!$R$2</c:f>
                <c:numCache>
                  <c:formatCode>General</c:formatCode>
                  <c:ptCount val="1"/>
                  <c:pt idx="0">
                    <c:v>0.01</c:v>
                  </c:pt>
                </c:numCache>
                <c:extLst/>
              </c:numRef>
            </c:plus>
            <c:minus>
              <c:numRef>
                <c:f>employment!$R$3</c:f>
                <c:numCache>
                  <c:formatCode>General</c:formatCode>
                  <c:ptCount val="1"/>
                  <c:pt idx="0">
                    <c:v>0.01</c:v>
                  </c:pt>
                </c:numCache>
                <c:extLst/>
              </c:numRef>
            </c:minus>
            <c:spPr>
              <a:noFill/>
              <a:ln w="9525" cap="flat" cmpd="sng" algn="ctr">
                <a:solidFill>
                  <a:schemeClr val="tx1">
                    <a:lumMod val="65000"/>
                    <a:lumOff val="35000"/>
                  </a:schemeClr>
                </a:solidFill>
                <a:round/>
              </a:ln>
              <a:effectLst/>
            </c:spPr>
          </c:errBars>
          <c:cat>
            <c:strRef>
              <c:f>employment!$L$2:$L$6</c:f>
              <c:strCache>
                <c:ptCount val="5"/>
                <c:pt idx="0">
                  <c:v>Only one work location outside of home</c:v>
                </c:pt>
                <c:pt idx="1">
                  <c:v>Work location regularly varies (different offices/jobsites)</c:v>
                </c:pt>
                <c:pt idx="2">
                  <c:v>Drive/travel for work (driver, sales)</c:v>
                </c:pt>
                <c:pt idx="3">
                  <c:v>Telework some days &amp; travel to a work location some days (hybrid)</c:v>
                </c:pt>
                <c:pt idx="4">
                  <c:v>Work at home ONLY (telework, self-employed)</c:v>
                </c:pt>
              </c:strCache>
              <c:extLst/>
            </c:strRef>
          </c:cat>
          <c:val>
            <c:numRef>
              <c:f>employment!$Q$2:$Q$6</c:f>
              <c:numCache>
                <c:formatCode>0%</c:formatCode>
                <c:ptCount val="5"/>
                <c:pt idx="0">
                  <c:v>0.5</c:v>
                </c:pt>
                <c:pt idx="1">
                  <c:v>0.09</c:v>
                </c:pt>
                <c:pt idx="2">
                  <c:v>0.04</c:v>
                </c:pt>
                <c:pt idx="3">
                  <c:v>0.11</c:v>
                </c:pt>
                <c:pt idx="4">
                  <c:v>0.26</c:v>
                </c:pt>
              </c:numCache>
              <c:extLst/>
            </c:numRef>
          </c:val>
          <c:extLst>
            <c:ext xmlns:c16="http://schemas.microsoft.com/office/drawing/2014/chart" uri="{C3380CC4-5D6E-409C-BE32-E72D297353CC}">
              <c16:uniqueId val="{00000001-F648-4DEA-94B2-1681A0EDB973}"/>
            </c:ext>
          </c:extLst>
        </c:ser>
        <c:dLbls>
          <c:showLegendKey val="0"/>
          <c:showVal val="0"/>
          <c:showCatName val="0"/>
          <c:showSerName val="0"/>
          <c:showPercent val="0"/>
          <c:showBubbleSize val="0"/>
        </c:dLbls>
        <c:gapWidth val="219"/>
        <c:overlap val="-27"/>
        <c:axId val="164117120"/>
        <c:axId val="164117536"/>
      </c:barChart>
      <c:catAx>
        <c:axId val="164117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64117536"/>
        <c:crosses val="autoZero"/>
        <c:auto val="1"/>
        <c:lblAlgn val="ctr"/>
        <c:lblOffset val="100"/>
        <c:noMultiLvlLbl val="0"/>
      </c:catAx>
      <c:valAx>
        <c:axId val="16411753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64117120"/>
        <c:crosses val="autoZero"/>
        <c:crossBetween val="between"/>
      </c:valAx>
      <c:spPr>
        <a:noFill/>
        <a:ln>
          <a:noFill/>
        </a:ln>
        <a:effectLst/>
      </c:spPr>
    </c:plotArea>
    <c:legend>
      <c:legendPos val="b"/>
      <c:layout>
        <c:manualLayout>
          <c:xMode val="edge"/>
          <c:yMode val="edge"/>
          <c:x val="0.30318898384403159"/>
          <c:y val="0.9312434860149349"/>
          <c:w val="0.3776853480099967"/>
          <c:h val="6.2320132923938953E-2"/>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r>
              <a:rPr lang="en-US">
                <a:latin typeface="Poppins" panose="00000500000000000000" pitchFamily="2" charset="0"/>
                <a:cs typeface="Poppins" panose="00000500000000000000" pitchFamily="2" charset="0"/>
              </a:rPr>
              <a:t>Workplace Travel by Gender, Spring 2021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title>
    <c:autoTitleDeleted val="0"/>
    <c:plotArea>
      <c:layout/>
      <c:barChart>
        <c:barDir val="col"/>
        <c:grouping val="stacked"/>
        <c:varyColors val="0"/>
        <c:ser>
          <c:idx val="0"/>
          <c:order val="0"/>
          <c:tx>
            <c:strRef>
              <c:f>workplace!$A$43</c:f>
              <c:strCache>
                <c:ptCount val="1"/>
                <c:pt idx="0">
                  <c:v>Works outside the home</c:v>
                </c:pt>
              </c:strCache>
            </c:strRef>
          </c:tx>
          <c:spPr>
            <a:solidFill>
              <a:srgbClr val="8CC63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workplace!$B$45:$E$45</c:f>
                <c:numCache>
                  <c:formatCode>General</c:formatCode>
                  <c:ptCount val="4"/>
                  <c:pt idx="0">
                    <c:v>0.02</c:v>
                  </c:pt>
                  <c:pt idx="1">
                    <c:v>0.02</c:v>
                  </c:pt>
                  <c:pt idx="2">
                    <c:v>8.7678794601244794E-2</c:v>
                  </c:pt>
                  <c:pt idx="3">
                    <c:v>0.02</c:v>
                  </c:pt>
                </c:numCache>
              </c:numRef>
            </c:plus>
            <c:minus>
              <c:numRef>
                <c:f>workplace!$B$45:$E$45</c:f>
                <c:numCache>
                  <c:formatCode>General</c:formatCode>
                  <c:ptCount val="4"/>
                  <c:pt idx="0">
                    <c:v>0.02</c:v>
                  </c:pt>
                  <c:pt idx="1">
                    <c:v>0.02</c:v>
                  </c:pt>
                  <c:pt idx="2">
                    <c:v>8.7678794601244794E-2</c:v>
                  </c:pt>
                  <c:pt idx="3">
                    <c:v>0.02</c:v>
                  </c:pt>
                </c:numCache>
              </c:numRef>
            </c:minus>
            <c:spPr>
              <a:noFill/>
              <a:ln w="9525" cap="flat" cmpd="sng" algn="ctr">
                <a:solidFill>
                  <a:schemeClr val="tx1">
                    <a:lumMod val="65000"/>
                    <a:lumOff val="35000"/>
                  </a:schemeClr>
                </a:solidFill>
                <a:round/>
              </a:ln>
              <a:effectLst/>
            </c:spPr>
          </c:errBars>
          <c:cat>
            <c:strRef>
              <c:f>workplace!$B$42:$E$42</c:f>
              <c:strCache>
                <c:ptCount val="4"/>
                <c:pt idx="0">
                  <c:v>Female</c:v>
                </c:pt>
                <c:pt idx="1">
                  <c:v>Male</c:v>
                </c:pt>
                <c:pt idx="2">
                  <c:v>Non-Binary or Prefer Not to Answer</c:v>
                </c:pt>
                <c:pt idx="3">
                  <c:v>Region</c:v>
                </c:pt>
              </c:strCache>
            </c:strRef>
          </c:cat>
          <c:val>
            <c:numRef>
              <c:f>workplace!$B$43:$E$43</c:f>
              <c:numCache>
                <c:formatCode>0%</c:formatCode>
                <c:ptCount val="4"/>
                <c:pt idx="0">
                  <c:v>0.58699999999999997</c:v>
                </c:pt>
                <c:pt idx="1">
                  <c:v>0.66100000000000003</c:v>
                </c:pt>
                <c:pt idx="2">
                  <c:v>0.57989486025490711</c:v>
                </c:pt>
                <c:pt idx="3">
                  <c:v>0.63</c:v>
                </c:pt>
              </c:numCache>
            </c:numRef>
          </c:val>
          <c:extLst>
            <c:ext xmlns:c16="http://schemas.microsoft.com/office/drawing/2014/chart" uri="{C3380CC4-5D6E-409C-BE32-E72D297353CC}">
              <c16:uniqueId val="{00000000-1D86-4781-AD2B-8080C5A6D5C7}"/>
            </c:ext>
          </c:extLst>
        </c:ser>
        <c:ser>
          <c:idx val="1"/>
          <c:order val="1"/>
          <c:tx>
            <c:strRef>
              <c:f>workplace!$A$44</c:f>
              <c:strCache>
                <c:ptCount val="1"/>
                <c:pt idx="0">
                  <c:v>Works at home</c:v>
                </c:pt>
              </c:strCache>
            </c:strRef>
          </c:tx>
          <c:spPr>
            <a:solidFill>
              <a:srgbClr val="00A7A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workplace!$B$42:$E$42</c:f>
              <c:strCache>
                <c:ptCount val="4"/>
                <c:pt idx="0">
                  <c:v>Female</c:v>
                </c:pt>
                <c:pt idx="1">
                  <c:v>Male</c:v>
                </c:pt>
                <c:pt idx="2">
                  <c:v>Non-Binary or Prefer Not to Answer</c:v>
                </c:pt>
                <c:pt idx="3">
                  <c:v>Region</c:v>
                </c:pt>
              </c:strCache>
            </c:strRef>
          </c:cat>
          <c:val>
            <c:numRef>
              <c:f>workplace!$B$44:$E$44</c:f>
              <c:numCache>
                <c:formatCode>0%</c:formatCode>
                <c:ptCount val="4"/>
                <c:pt idx="0">
                  <c:v>0.41299999999999998</c:v>
                </c:pt>
                <c:pt idx="1">
                  <c:v>0.33900000000000002</c:v>
                </c:pt>
                <c:pt idx="2">
                  <c:v>0.42010513974509284</c:v>
                </c:pt>
                <c:pt idx="3">
                  <c:v>0.37</c:v>
                </c:pt>
              </c:numCache>
            </c:numRef>
          </c:val>
          <c:extLst>
            <c:ext xmlns:c16="http://schemas.microsoft.com/office/drawing/2014/chart" uri="{C3380CC4-5D6E-409C-BE32-E72D297353CC}">
              <c16:uniqueId val="{00000001-1D86-4781-AD2B-8080C5A6D5C7}"/>
            </c:ext>
          </c:extLst>
        </c:ser>
        <c:dLbls>
          <c:showLegendKey val="0"/>
          <c:showVal val="0"/>
          <c:showCatName val="0"/>
          <c:showSerName val="0"/>
          <c:showPercent val="0"/>
          <c:showBubbleSize val="0"/>
        </c:dLbls>
        <c:gapWidth val="150"/>
        <c:overlap val="100"/>
        <c:axId val="93444415"/>
        <c:axId val="93438591"/>
      </c:barChart>
      <c:catAx>
        <c:axId val="9344441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93438591"/>
        <c:crosses val="autoZero"/>
        <c:auto val="1"/>
        <c:lblAlgn val="ctr"/>
        <c:lblOffset val="100"/>
        <c:noMultiLvlLbl val="0"/>
      </c:catAx>
      <c:valAx>
        <c:axId val="93438591"/>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9344441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r>
              <a:rPr lang="en-US">
                <a:latin typeface="Poppins" panose="00000500000000000000" pitchFamily="2" charset="0"/>
                <a:cs typeface="Poppins" panose="00000500000000000000" pitchFamily="2" charset="0"/>
              </a:rPr>
              <a:t>Workplace Travel by Race/Ethnicity, Spring 2021</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title>
    <c:autoTitleDeleted val="0"/>
    <c:plotArea>
      <c:layout/>
      <c:barChart>
        <c:barDir val="col"/>
        <c:grouping val="stacked"/>
        <c:varyColors val="0"/>
        <c:ser>
          <c:idx val="1"/>
          <c:order val="0"/>
          <c:tx>
            <c:strRef>
              <c:f>workplace_travel_race!$J$1</c:f>
              <c:strCache>
                <c:ptCount val="1"/>
                <c:pt idx="0">
                  <c:v>Works outside the home</c:v>
                </c:pt>
              </c:strCache>
            </c:strRef>
          </c:tx>
          <c:spPr>
            <a:solidFill>
              <a:srgbClr val="8CC63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Poppins" panose="00000500000000000000" pitchFamily="2" charset="0"/>
                    <a:ea typeface="+mn-ea"/>
                    <a:cs typeface="Poppins" panose="00000500000000000000" pitchFamily="2"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errBars>
            <c:errBarType val="both"/>
            <c:errValType val="cust"/>
            <c:noEndCap val="0"/>
            <c:plus>
              <c:numRef>
                <c:f>workplace_travel_race!$K$2:$K$8</c:f>
                <c:numCache>
                  <c:formatCode>General</c:formatCode>
                  <c:ptCount val="7"/>
                  <c:pt idx="0">
                    <c:v>6.8000000000000005E-2</c:v>
                  </c:pt>
                  <c:pt idx="1">
                    <c:v>3.5000000000000003E-2</c:v>
                  </c:pt>
                  <c:pt idx="2">
                    <c:v>6.0999999999999999E-2</c:v>
                  </c:pt>
                  <c:pt idx="3">
                    <c:v>5.8999999999999997E-2</c:v>
                  </c:pt>
                  <c:pt idx="4">
                    <c:v>1.9E-2</c:v>
                  </c:pt>
                  <c:pt idx="5">
                    <c:v>7.0000000000000007E-2</c:v>
                  </c:pt>
                  <c:pt idx="6">
                    <c:v>0.02</c:v>
                  </c:pt>
                </c:numCache>
              </c:numRef>
            </c:plus>
            <c:minus>
              <c:numRef>
                <c:f>workplace_travel_race!$K$2:$K$8</c:f>
                <c:numCache>
                  <c:formatCode>General</c:formatCode>
                  <c:ptCount val="7"/>
                  <c:pt idx="0">
                    <c:v>6.8000000000000005E-2</c:v>
                  </c:pt>
                  <c:pt idx="1">
                    <c:v>3.5000000000000003E-2</c:v>
                  </c:pt>
                  <c:pt idx="2">
                    <c:v>6.0999999999999999E-2</c:v>
                  </c:pt>
                  <c:pt idx="3">
                    <c:v>5.8999999999999997E-2</c:v>
                  </c:pt>
                  <c:pt idx="4">
                    <c:v>1.9E-2</c:v>
                  </c:pt>
                  <c:pt idx="5">
                    <c:v>7.0000000000000007E-2</c:v>
                  </c:pt>
                  <c:pt idx="6">
                    <c:v>0.02</c:v>
                  </c:pt>
                </c:numCache>
              </c:numRef>
            </c:minus>
            <c:spPr>
              <a:noFill/>
              <a:ln w="9525" cap="flat" cmpd="sng" algn="ctr">
                <a:solidFill>
                  <a:schemeClr val="tx1">
                    <a:lumMod val="65000"/>
                    <a:lumOff val="35000"/>
                  </a:schemeClr>
                </a:solidFill>
                <a:round/>
              </a:ln>
              <a:effectLst/>
            </c:spPr>
          </c:errBars>
          <c:cat>
            <c:strRef>
              <c:f>workplace_travel_race!$H$2:$H$8</c:f>
              <c:strCache>
                <c:ptCount val="7"/>
                <c:pt idx="0">
                  <c:v>African American</c:v>
                </c:pt>
                <c:pt idx="1">
                  <c:v>Asian</c:v>
                </c:pt>
                <c:pt idx="2">
                  <c:v>Hispanic</c:v>
                </c:pt>
                <c:pt idx="3">
                  <c:v>Other</c:v>
                </c:pt>
                <c:pt idx="4">
                  <c:v>White Only</c:v>
                </c:pt>
                <c:pt idx="5">
                  <c:v>Missing</c:v>
                </c:pt>
                <c:pt idx="6">
                  <c:v>Region</c:v>
                </c:pt>
              </c:strCache>
            </c:strRef>
          </c:cat>
          <c:val>
            <c:numRef>
              <c:f>workplace_travel_race!$J$2:$J$8</c:f>
              <c:numCache>
                <c:formatCode>0%</c:formatCode>
                <c:ptCount val="7"/>
                <c:pt idx="0">
                  <c:v>0.70799999999999996</c:v>
                </c:pt>
                <c:pt idx="1">
                  <c:v>0.57399999999999995</c:v>
                </c:pt>
                <c:pt idx="2">
                  <c:v>0.78200000000000003</c:v>
                </c:pt>
                <c:pt idx="3">
                  <c:v>0.61099999999999999</c:v>
                </c:pt>
                <c:pt idx="4">
                  <c:v>0.61799999999999999</c:v>
                </c:pt>
                <c:pt idx="5">
                  <c:v>0.6</c:v>
                </c:pt>
                <c:pt idx="6">
                  <c:v>0.63</c:v>
                </c:pt>
              </c:numCache>
            </c:numRef>
          </c:val>
          <c:extLst>
            <c:ext xmlns:c16="http://schemas.microsoft.com/office/drawing/2014/chart" uri="{C3380CC4-5D6E-409C-BE32-E72D297353CC}">
              <c16:uniqueId val="{00000000-7D80-451C-AA9F-DA76DC61807A}"/>
            </c:ext>
          </c:extLst>
        </c:ser>
        <c:ser>
          <c:idx val="0"/>
          <c:order val="1"/>
          <c:tx>
            <c:strRef>
              <c:f>workplace_travel_race!$I$1</c:f>
              <c:strCache>
                <c:ptCount val="1"/>
                <c:pt idx="0">
                  <c:v>Works at home</c:v>
                </c:pt>
              </c:strCache>
            </c:strRef>
          </c:tx>
          <c:spPr>
            <a:solidFill>
              <a:srgbClr val="00A7A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Poppins" panose="00000500000000000000" pitchFamily="2" charset="0"/>
                    <a:ea typeface="+mn-ea"/>
                    <a:cs typeface="Poppins" panose="00000500000000000000" pitchFamily="2"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workplace_travel_race!$H$2:$H$8</c:f>
              <c:strCache>
                <c:ptCount val="7"/>
                <c:pt idx="0">
                  <c:v>African American</c:v>
                </c:pt>
                <c:pt idx="1">
                  <c:v>Asian</c:v>
                </c:pt>
                <c:pt idx="2">
                  <c:v>Hispanic</c:v>
                </c:pt>
                <c:pt idx="3">
                  <c:v>Other</c:v>
                </c:pt>
                <c:pt idx="4">
                  <c:v>White Only</c:v>
                </c:pt>
                <c:pt idx="5">
                  <c:v>Missing</c:v>
                </c:pt>
                <c:pt idx="6">
                  <c:v>Region</c:v>
                </c:pt>
              </c:strCache>
            </c:strRef>
          </c:cat>
          <c:val>
            <c:numRef>
              <c:f>workplace_travel_race!$I$2:$I$8</c:f>
              <c:numCache>
                <c:formatCode>0%</c:formatCode>
                <c:ptCount val="7"/>
                <c:pt idx="0">
                  <c:v>0.29199999999999998</c:v>
                </c:pt>
                <c:pt idx="1">
                  <c:v>0.42599999999999999</c:v>
                </c:pt>
                <c:pt idx="2">
                  <c:v>0.218</c:v>
                </c:pt>
                <c:pt idx="3">
                  <c:v>0.38900000000000001</c:v>
                </c:pt>
                <c:pt idx="4">
                  <c:v>0.38200000000000001</c:v>
                </c:pt>
                <c:pt idx="5">
                  <c:v>0.4</c:v>
                </c:pt>
                <c:pt idx="6">
                  <c:v>0.37</c:v>
                </c:pt>
              </c:numCache>
            </c:numRef>
          </c:val>
          <c:extLst>
            <c:ext xmlns:c16="http://schemas.microsoft.com/office/drawing/2014/chart" uri="{C3380CC4-5D6E-409C-BE32-E72D297353CC}">
              <c16:uniqueId val="{00000001-7D80-451C-AA9F-DA76DC61807A}"/>
            </c:ext>
          </c:extLst>
        </c:ser>
        <c:dLbls>
          <c:showLegendKey val="0"/>
          <c:showVal val="0"/>
          <c:showCatName val="0"/>
          <c:showSerName val="0"/>
          <c:showPercent val="0"/>
          <c:showBubbleSize val="0"/>
        </c:dLbls>
        <c:gapWidth val="150"/>
        <c:overlap val="100"/>
        <c:axId val="1471323952"/>
        <c:axId val="1471325200"/>
      </c:barChart>
      <c:catAx>
        <c:axId val="1471323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471325200"/>
        <c:crosses val="autoZero"/>
        <c:auto val="1"/>
        <c:lblAlgn val="ctr"/>
        <c:lblOffset val="100"/>
        <c:noMultiLvlLbl val="0"/>
      </c:catAx>
      <c:valAx>
        <c:axId val="1471325200"/>
        <c:scaling>
          <c:orientation val="minMax"/>
          <c:max val="1"/>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crossAx val="14713239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Poppins" panose="00000500000000000000" pitchFamily="2" charset="0"/>
              <a:ea typeface="+mn-ea"/>
              <a:cs typeface="Poppins" panose="00000500000000000000" pitchFamily="2"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132E82-9319-4E9F-815B-1954A96464F3}" type="doc">
      <dgm:prSet loTypeId="urn:microsoft.com/office/officeart/2005/8/layout/hProcess9" loCatId="process" qsTypeId="urn:microsoft.com/office/officeart/2005/8/quickstyle/simple1" qsCatId="simple" csTypeId="urn:microsoft.com/office/officeart/2005/8/colors/colorful5" csCatId="colorful" phldr="1"/>
      <dgm:spPr/>
    </dgm:pt>
    <dgm:pt modelId="{A13FFC68-AF33-4BA5-9876-1B80F84B055E}">
      <dgm:prSet phldrT="[Text]"/>
      <dgm:spPr/>
      <dgm:t>
        <a:bodyPr/>
        <a:lstStyle/>
        <a:p>
          <a:r>
            <a:rPr lang="en-US" dirty="0">
              <a:latin typeface="Poppins" panose="00000500000000000000" pitchFamily="2" charset="0"/>
              <a:cs typeface="Poppins" panose="00000500000000000000" pitchFamily="2" charset="0"/>
            </a:rPr>
            <a:t>1961</a:t>
          </a:r>
        </a:p>
      </dgm:t>
    </dgm:pt>
    <dgm:pt modelId="{301742E0-63AE-4416-BE9D-4E8B86F90657}" type="parTrans" cxnId="{35B626B1-6370-40BD-A43A-C3879416A175}">
      <dgm:prSet/>
      <dgm:spPr/>
      <dgm:t>
        <a:bodyPr/>
        <a:lstStyle/>
        <a:p>
          <a:endParaRPr lang="en-US"/>
        </a:p>
      </dgm:t>
    </dgm:pt>
    <dgm:pt modelId="{8A3F6C67-39CB-47E1-80F7-FBF0AD752F67}" type="sibTrans" cxnId="{35B626B1-6370-40BD-A43A-C3879416A175}">
      <dgm:prSet/>
      <dgm:spPr/>
      <dgm:t>
        <a:bodyPr/>
        <a:lstStyle/>
        <a:p>
          <a:endParaRPr lang="en-US"/>
        </a:p>
      </dgm:t>
    </dgm:pt>
    <dgm:pt modelId="{10EA6FF7-D5F0-4124-B21C-5AF5C9C2138D}">
      <dgm:prSet phldrT="[Text]"/>
      <dgm:spPr/>
      <dgm:t>
        <a:bodyPr/>
        <a:lstStyle/>
        <a:p>
          <a:r>
            <a:rPr lang="en-US" dirty="0">
              <a:latin typeface="Poppins" panose="00000500000000000000" pitchFamily="2" charset="0"/>
              <a:cs typeface="Poppins" panose="00000500000000000000" pitchFamily="2" charset="0"/>
            </a:rPr>
            <a:t>1971</a:t>
          </a:r>
        </a:p>
      </dgm:t>
    </dgm:pt>
    <dgm:pt modelId="{6DC95DDC-105E-4BB3-A639-0992FECA6D09}" type="parTrans" cxnId="{CD0B78D3-9A9F-499D-A50B-86637B6868B9}">
      <dgm:prSet/>
      <dgm:spPr/>
      <dgm:t>
        <a:bodyPr/>
        <a:lstStyle/>
        <a:p>
          <a:endParaRPr lang="en-US"/>
        </a:p>
      </dgm:t>
    </dgm:pt>
    <dgm:pt modelId="{097BB06C-A003-47C5-A22E-9AD610C9BCD0}" type="sibTrans" cxnId="{CD0B78D3-9A9F-499D-A50B-86637B6868B9}">
      <dgm:prSet/>
      <dgm:spPr/>
      <dgm:t>
        <a:bodyPr/>
        <a:lstStyle/>
        <a:p>
          <a:endParaRPr lang="en-US"/>
        </a:p>
      </dgm:t>
    </dgm:pt>
    <dgm:pt modelId="{71BF386A-6F72-41C3-86BE-03E1EC3BED4C}">
      <dgm:prSet phldrT="[Text]"/>
      <dgm:spPr/>
      <dgm:t>
        <a:bodyPr/>
        <a:lstStyle/>
        <a:p>
          <a:r>
            <a:rPr lang="en-US" dirty="0">
              <a:latin typeface="Poppins" panose="00000500000000000000" pitchFamily="2" charset="0"/>
              <a:cs typeface="Poppins" panose="00000500000000000000" pitchFamily="2" charset="0"/>
            </a:rPr>
            <a:t>1988</a:t>
          </a:r>
        </a:p>
      </dgm:t>
    </dgm:pt>
    <dgm:pt modelId="{3C6CA935-1F39-4A26-968A-0AD0B140C076}" type="parTrans" cxnId="{B08319A7-283E-45CA-95EF-8D4ECD8822ED}">
      <dgm:prSet/>
      <dgm:spPr/>
      <dgm:t>
        <a:bodyPr/>
        <a:lstStyle/>
        <a:p>
          <a:endParaRPr lang="en-US"/>
        </a:p>
      </dgm:t>
    </dgm:pt>
    <dgm:pt modelId="{27E5864F-D9DC-4A93-B437-F9CBE42EC8E0}" type="sibTrans" cxnId="{B08319A7-283E-45CA-95EF-8D4ECD8822ED}">
      <dgm:prSet/>
      <dgm:spPr/>
      <dgm:t>
        <a:bodyPr/>
        <a:lstStyle/>
        <a:p>
          <a:endParaRPr lang="en-US"/>
        </a:p>
      </dgm:t>
    </dgm:pt>
    <dgm:pt modelId="{7DB00C44-A07D-4A3C-BB2B-0DD6AE798FD2}">
      <dgm:prSet phldrT="[Text]"/>
      <dgm:spPr/>
      <dgm:t>
        <a:bodyPr/>
        <a:lstStyle/>
        <a:p>
          <a:r>
            <a:rPr lang="en-US" dirty="0">
              <a:latin typeface="Poppins" panose="00000500000000000000" pitchFamily="2" charset="0"/>
              <a:cs typeface="Poppins" panose="00000500000000000000" pitchFamily="2" charset="0"/>
            </a:rPr>
            <a:t>1989-2002</a:t>
          </a:r>
        </a:p>
      </dgm:t>
    </dgm:pt>
    <dgm:pt modelId="{820DF4DA-017A-475C-8B51-05035442797B}" type="parTrans" cxnId="{19FDFEAE-24CC-430F-B4FC-AFF88F132F6E}">
      <dgm:prSet/>
      <dgm:spPr/>
      <dgm:t>
        <a:bodyPr/>
        <a:lstStyle/>
        <a:p>
          <a:endParaRPr lang="en-US"/>
        </a:p>
      </dgm:t>
    </dgm:pt>
    <dgm:pt modelId="{1E2571CF-B3B6-4003-9606-5D5C63AC8A42}" type="sibTrans" cxnId="{19FDFEAE-24CC-430F-B4FC-AFF88F132F6E}">
      <dgm:prSet/>
      <dgm:spPr/>
      <dgm:t>
        <a:bodyPr/>
        <a:lstStyle/>
        <a:p>
          <a:endParaRPr lang="en-US"/>
        </a:p>
      </dgm:t>
    </dgm:pt>
    <dgm:pt modelId="{1FFE1E21-7D8F-4DED-B6A3-39301F6DAD3A}">
      <dgm:prSet phldrT="[Text]"/>
      <dgm:spPr/>
      <dgm:t>
        <a:bodyPr/>
        <a:lstStyle/>
        <a:p>
          <a:r>
            <a:rPr lang="en-US" dirty="0">
              <a:latin typeface="Poppins" panose="00000500000000000000" pitchFamily="2" charset="0"/>
              <a:cs typeface="Poppins" panose="00000500000000000000" pitchFamily="2" charset="0"/>
            </a:rPr>
            <a:t>1999</a:t>
          </a:r>
        </a:p>
      </dgm:t>
    </dgm:pt>
    <dgm:pt modelId="{74C578D9-3354-4782-A4D1-AE6B1B2C2A0D}" type="parTrans" cxnId="{B3420549-BE88-4114-97D1-7A6E18515E75}">
      <dgm:prSet/>
      <dgm:spPr/>
      <dgm:t>
        <a:bodyPr/>
        <a:lstStyle/>
        <a:p>
          <a:endParaRPr lang="en-US"/>
        </a:p>
      </dgm:t>
    </dgm:pt>
    <dgm:pt modelId="{8E511D4D-EC20-43C5-B95F-8B800FCD27A7}" type="sibTrans" cxnId="{B3420549-BE88-4114-97D1-7A6E18515E75}">
      <dgm:prSet/>
      <dgm:spPr/>
      <dgm:t>
        <a:bodyPr/>
        <a:lstStyle/>
        <a:p>
          <a:endParaRPr lang="en-US"/>
        </a:p>
      </dgm:t>
    </dgm:pt>
    <dgm:pt modelId="{80B1ADF9-65D2-4766-AA91-77BAA175803B}">
      <dgm:prSet phldrT="[Text]"/>
      <dgm:spPr/>
      <dgm:t>
        <a:bodyPr/>
        <a:lstStyle/>
        <a:p>
          <a:r>
            <a:rPr lang="en-US" dirty="0">
              <a:latin typeface="Poppins" panose="00000500000000000000" pitchFamily="2" charset="0"/>
              <a:cs typeface="Poppins" panose="00000500000000000000" pitchFamily="2" charset="0"/>
            </a:rPr>
            <a:t>2006</a:t>
          </a:r>
        </a:p>
      </dgm:t>
    </dgm:pt>
    <dgm:pt modelId="{A3D84246-CC76-44F5-BDE1-258CD1F72C47}" type="parTrans" cxnId="{86856B23-89F8-48BB-A72A-05840358E382}">
      <dgm:prSet/>
      <dgm:spPr/>
      <dgm:t>
        <a:bodyPr/>
        <a:lstStyle/>
        <a:p>
          <a:endParaRPr lang="en-US"/>
        </a:p>
      </dgm:t>
    </dgm:pt>
    <dgm:pt modelId="{4BA0B890-7396-495B-9E5F-0D90FDCF4A02}" type="sibTrans" cxnId="{86856B23-89F8-48BB-A72A-05840358E382}">
      <dgm:prSet/>
      <dgm:spPr/>
      <dgm:t>
        <a:bodyPr/>
        <a:lstStyle/>
        <a:p>
          <a:endParaRPr lang="en-US"/>
        </a:p>
      </dgm:t>
    </dgm:pt>
    <dgm:pt modelId="{3C0F5474-359A-4C3F-A05C-9F14D919A359}">
      <dgm:prSet phldrT="[Text]"/>
      <dgm:spPr/>
      <dgm:t>
        <a:bodyPr/>
        <a:lstStyle/>
        <a:p>
          <a:r>
            <a:rPr lang="en-US" dirty="0">
              <a:latin typeface="Poppins" panose="00000500000000000000" pitchFamily="2" charset="0"/>
              <a:cs typeface="Poppins" panose="00000500000000000000" pitchFamily="2" charset="0"/>
            </a:rPr>
            <a:t>2014-2015</a:t>
          </a:r>
        </a:p>
      </dgm:t>
    </dgm:pt>
    <dgm:pt modelId="{32B82B2F-3D55-48C8-B2EE-390E49E80894}" type="parTrans" cxnId="{17CDC977-D16F-4721-A38B-AE6C7236B036}">
      <dgm:prSet/>
      <dgm:spPr/>
      <dgm:t>
        <a:bodyPr/>
        <a:lstStyle/>
        <a:p>
          <a:endParaRPr lang="en-US"/>
        </a:p>
      </dgm:t>
    </dgm:pt>
    <dgm:pt modelId="{CF67BC6C-B05C-45C1-A5D6-315B64BD6C7C}" type="sibTrans" cxnId="{17CDC977-D16F-4721-A38B-AE6C7236B036}">
      <dgm:prSet/>
      <dgm:spPr/>
      <dgm:t>
        <a:bodyPr/>
        <a:lstStyle/>
        <a:p>
          <a:endParaRPr lang="en-US"/>
        </a:p>
      </dgm:t>
    </dgm:pt>
    <dgm:pt modelId="{48743699-81E3-4FC5-8739-2F326CB4F563}">
      <dgm:prSet phldrT="[Text]"/>
      <dgm:spPr/>
      <dgm:t>
        <a:bodyPr/>
        <a:lstStyle/>
        <a:p>
          <a:r>
            <a:rPr lang="en-US" baseline="0" dirty="0">
              <a:solidFill>
                <a:schemeClr val="bg1"/>
              </a:solidFill>
              <a:latin typeface="Poppins" panose="00000500000000000000" pitchFamily="2" charset="0"/>
              <a:cs typeface="Poppins" panose="00000500000000000000" pitchFamily="2" charset="0"/>
            </a:rPr>
            <a:t>2017 2019 2021</a:t>
          </a:r>
        </a:p>
      </dgm:t>
    </dgm:pt>
    <dgm:pt modelId="{19CE178D-D721-466F-ACD3-A7ADA4222BCF}" type="parTrans" cxnId="{72D9CD58-51D4-41DC-9701-C71B8E6CE856}">
      <dgm:prSet/>
      <dgm:spPr/>
      <dgm:t>
        <a:bodyPr/>
        <a:lstStyle/>
        <a:p>
          <a:endParaRPr lang="en-US"/>
        </a:p>
      </dgm:t>
    </dgm:pt>
    <dgm:pt modelId="{C68DF2EA-9197-473A-8008-AA05D18D6E83}" type="sibTrans" cxnId="{72D9CD58-51D4-41DC-9701-C71B8E6CE856}">
      <dgm:prSet/>
      <dgm:spPr/>
      <dgm:t>
        <a:bodyPr/>
        <a:lstStyle/>
        <a:p>
          <a:endParaRPr lang="en-US"/>
        </a:p>
      </dgm:t>
    </dgm:pt>
    <dgm:pt modelId="{86E8BCC9-3A00-4BB2-A447-547C9456A145}" type="pres">
      <dgm:prSet presAssocID="{D0132E82-9319-4E9F-815B-1954A96464F3}" presName="CompostProcess" presStyleCnt="0">
        <dgm:presLayoutVars>
          <dgm:dir/>
          <dgm:resizeHandles val="exact"/>
        </dgm:presLayoutVars>
      </dgm:prSet>
      <dgm:spPr/>
    </dgm:pt>
    <dgm:pt modelId="{3B7D6571-946C-41B6-840A-892CFE83B62F}" type="pres">
      <dgm:prSet presAssocID="{D0132E82-9319-4E9F-815B-1954A96464F3}" presName="arrow" presStyleLbl="bgShp" presStyleIdx="0" presStyleCnt="1"/>
      <dgm:spPr/>
    </dgm:pt>
    <dgm:pt modelId="{5D54A04B-E0B0-4224-A65B-E60ED90A1136}" type="pres">
      <dgm:prSet presAssocID="{D0132E82-9319-4E9F-815B-1954A96464F3}" presName="linearProcess" presStyleCnt="0"/>
      <dgm:spPr/>
    </dgm:pt>
    <dgm:pt modelId="{1CCEC0BD-EA31-4792-8FD0-1C90DC586D1D}" type="pres">
      <dgm:prSet presAssocID="{A13FFC68-AF33-4BA5-9876-1B80F84B055E}" presName="textNode" presStyleLbl="node1" presStyleIdx="0" presStyleCnt="8">
        <dgm:presLayoutVars>
          <dgm:bulletEnabled val="1"/>
        </dgm:presLayoutVars>
      </dgm:prSet>
      <dgm:spPr/>
    </dgm:pt>
    <dgm:pt modelId="{72EB0681-5B5C-40EA-A6D2-8C1269936A15}" type="pres">
      <dgm:prSet presAssocID="{8A3F6C67-39CB-47E1-80F7-FBF0AD752F67}" presName="sibTrans" presStyleCnt="0"/>
      <dgm:spPr/>
    </dgm:pt>
    <dgm:pt modelId="{D9910013-43F9-41F8-92CA-DE24B49B4EC6}" type="pres">
      <dgm:prSet presAssocID="{10EA6FF7-D5F0-4124-B21C-5AF5C9C2138D}" presName="textNode" presStyleLbl="node1" presStyleIdx="1" presStyleCnt="8">
        <dgm:presLayoutVars>
          <dgm:bulletEnabled val="1"/>
        </dgm:presLayoutVars>
      </dgm:prSet>
      <dgm:spPr/>
    </dgm:pt>
    <dgm:pt modelId="{72CEF126-9E38-4C23-AAD7-B30E8749DBF7}" type="pres">
      <dgm:prSet presAssocID="{097BB06C-A003-47C5-A22E-9AD610C9BCD0}" presName="sibTrans" presStyleCnt="0"/>
      <dgm:spPr/>
    </dgm:pt>
    <dgm:pt modelId="{E9A5C67F-D014-455C-BCCF-D4D34CD1A77B}" type="pres">
      <dgm:prSet presAssocID="{71BF386A-6F72-41C3-86BE-03E1EC3BED4C}" presName="textNode" presStyleLbl="node1" presStyleIdx="2" presStyleCnt="8" custLinFactNeighborY="306">
        <dgm:presLayoutVars>
          <dgm:bulletEnabled val="1"/>
        </dgm:presLayoutVars>
      </dgm:prSet>
      <dgm:spPr/>
    </dgm:pt>
    <dgm:pt modelId="{369A58D8-A14A-41F6-9F8B-0F12E82269C1}" type="pres">
      <dgm:prSet presAssocID="{27E5864F-D9DC-4A93-B437-F9CBE42EC8E0}" presName="sibTrans" presStyleCnt="0"/>
      <dgm:spPr/>
    </dgm:pt>
    <dgm:pt modelId="{F83CF48E-A528-4E21-97DD-3A3D7CF19698}" type="pres">
      <dgm:prSet presAssocID="{7DB00C44-A07D-4A3C-BB2B-0DD6AE798FD2}" presName="textNode" presStyleLbl="node1" presStyleIdx="3" presStyleCnt="8" custScaleX="191995" custLinFactNeighborY="306">
        <dgm:presLayoutVars>
          <dgm:bulletEnabled val="1"/>
        </dgm:presLayoutVars>
      </dgm:prSet>
      <dgm:spPr/>
    </dgm:pt>
    <dgm:pt modelId="{D345E774-A419-4C8E-AA76-938D5996C9F7}" type="pres">
      <dgm:prSet presAssocID="{1E2571CF-B3B6-4003-9606-5D5C63AC8A42}" presName="sibTrans" presStyleCnt="0"/>
      <dgm:spPr/>
    </dgm:pt>
    <dgm:pt modelId="{45D0373F-7798-4FA9-B55B-6AF2C377D9B9}" type="pres">
      <dgm:prSet presAssocID="{1FFE1E21-7D8F-4DED-B6A3-39301F6DAD3A}" presName="textNode" presStyleLbl="node1" presStyleIdx="4" presStyleCnt="8" custLinFactNeighborY="306">
        <dgm:presLayoutVars>
          <dgm:bulletEnabled val="1"/>
        </dgm:presLayoutVars>
      </dgm:prSet>
      <dgm:spPr/>
    </dgm:pt>
    <dgm:pt modelId="{10B7CE63-B3E9-457E-A7ED-F3AD48FC22B4}" type="pres">
      <dgm:prSet presAssocID="{8E511D4D-EC20-43C5-B95F-8B800FCD27A7}" presName="sibTrans" presStyleCnt="0"/>
      <dgm:spPr/>
    </dgm:pt>
    <dgm:pt modelId="{7D2911CF-1DA0-4B2F-AE0F-145B0EBF7FF4}" type="pres">
      <dgm:prSet presAssocID="{80B1ADF9-65D2-4766-AA91-77BAA175803B}" presName="textNode" presStyleLbl="node1" presStyleIdx="5" presStyleCnt="8" custLinFactNeighborY="306">
        <dgm:presLayoutVars>
          <dgm:bulletEnabled val="1"/>
        </dgm:presLayoutVars>
      </dgm:prSet>
      <dgm:spPr/>
    </dgm:pt>
    <dgm:pt modelId="{EE9ACD72-4DE5-46B8-9B04-39A9923A92EE}" type="pres">
      <dgm:prSet presAssocID="{4BA0B890-7396-495B-9E5F-0D90FDCF4A02}" presName="sibTrans" presStyleCnt="0"/>
      <dgm:spPr/>
    </dgm:pt>
    <dgm:pt modelId="{AF209C6C-5E74-4A2D-A397-8B716AF19811}" type="pres">
      <dgm:prSet presAssocID="{3C0F5474-359A-4C3F-A05C-9F14D919A359}" presName="textNode" presStyleLbl="node1" presStyleIdx="6" presStyleCnt="8" custLinFactNeighborY="306">
        <dgm:presLayoutVars>
          <dgm:bulletEnabled val="1"/>
        </dgm:presLayoutVars>
      </dgm:prSet>
      <dgm:spPr/>
    </dgm:pt>
    <dgm:pt modelId="{343E5734-7966-4FE7-895C-8D2CD47EA95C}" type="pres">
      <dgm:prSet presAssocID="{CF67BC6C-B05C-45C1-A5D6-315B64BD6C7C}" presName="sibTrans" presStyleCnt="0"/>
      <dgm:spPr/>
    </dgm:pt>
    <dgm:pt modelId="{B263EABE-01C8-48A7-AEED-A684A780E33B}" type="pres">
      <dgm:prSet presAssocID="{48743699-81E3-4FC5-8739-2F326CB4F563}" presName="textNode" presStyleLbl="node1" presStyleIdx="7" presStyleCnt="8" custScaleX="150280" custLinFactNeighborX="4517" custLinFactNeighborY="306">
        <dgm:presLayoutVars>
          <dgm:bulletEnabled val="1"/>
        </dgm:presLayoutVars>
      </dgm:prSet>
      <dgm:spPr/>
    </dgm:pt>
  </dgm:ptLst>
  <dgm:cxnLst>
    <dgm:cxn modelId="{1413A81E-5397-4D90-8330-85CFA4220EF4}" type="presOf" srcId="{D0132E82-9319-4E9F-815B-1954A96464F3}" destId="{86E8BCC9-3A00-4BB2-A447-547C9456A145}" srcOrd="0" destOrd="0" presId="urn:microsoft.com/office/officeart/2005/8/layout/hProcess9"/>
    <dgm:cxn modelId="{86856B23-89F8-48BB-A72A-05840358E382}" srcId="{D0132E82-9319-4E9F-815B-1954A96464F3}" destId="{80B1ADF9-65D2-4766-AA91-77BAA175803B}" srcOrd="5" destOrd="0" parTransId="{A3D84246-CC76-44F5-BDE1-258CD1F72C47}" sibTransId="{4BA0B890-7396-495B-9E5F-0D90FDCF4A02}"/>
    <dgm:cxn modelId="{99912E68-D2DF-4188-9A75-CA711791EEC4}" type="presOf" srcId="{48743699-81E3-4FC5-8739-2F326CB4F563}" destId="{B263EABE-01C8-48A7-AEED-A684A780E33B}" srcOrd="0" destOrd="0" presId="urn:microsoft.com/office/officeart/2005/8/layout/hProcess9"/>
    <dgm:cxn modelId="{B3420549-BE88-4114-97D1-7A6E18515E75}" srcId="{D0132E82-9319-4E9F-815B-1954A96464F3}" destId="{1FFE1E21-7D8F-4DED-B6A3-39301F6DAD3A}" srcOrd="4" destOrd="0" parTransId="{74C578D9-3354-4782-A4D1-AE6B1B2C2A0D}" sibTransId="{8E511D4D-EC20-43C5-B95F-8B800FCD27A7}"/>
    <dgm:cxn modelId="{4866FE6F-FC8B-4038-BFD6-88315C4A8C02}" type="presOf" srcId="{10EA6FF7-D5F0-4124-B21C-5AF5C9C2138D}" destId="{D9910013-43F9-41F8-92CA-DE24B49B4EC6}" srcOrd="0" destOrd="0" presId="urn:microsoft.com/office/officeart/2005/8/layout/hProcess9"/>
    <dgm:cxn modelId="{17CDC977-D16F-4721-A38B-AE6C7236B036}" srcId="{D0132E82-9319-4E9F-815B-1954A96464F3}" destId="{3C0F5474-359A-4C3F-A05C-9F14D919A359}" srcOrd="6" destOrd="0" parTransId="{32B82B2F-3D55-48C8-B2EE-390E49E80894}" sibTransId="{CF67BC6C-B05C-45C1-A5D6-315B64BD6C7C}"/>
    <dgm:cxn modelId="{72D9CD58-51D4-41DC-9701-C71B8E6CE856}" srcId="{D0132E82-9319-4E9F-815B-1954A96464F3}" destId="{48743699-81E3-4FC5-8739-2F326CB4F563}" srcOrd="7" destOrd="0" parTransId="{19CE178D-D721-466F-ACD3-A7ADA4222BCF}" sibTransId="{C68DF2EA-9197-473A-8008-AA05D18D6E83}"/>
    <dgm:cxn modelId="{95D3DA8C-DC37-4996-8558-F69107B733B4}" type="presOf" srcId="{1FFE1E21-7D8F-4DED-B6A3-39301F6DAD3A}" destId="{45D0373F-7798-4FA9-B55B-6AF2C377D9B9}" srcOrd="0" destOrd="0" presId="urn:microsoft.com/office/officeart/2005/8/layout/hProcess9"/>
    <dgm:cxn modelId="{92814B91-5ECE-4031-9E21-A514C4B06814}" type="presOf" srcId="{3C0F5474-359A-4C3F-A05C-9F14D919A359}" destId="{AF209C6C-5E74-4A2D-A397-8B716AF19811}" srcOrd="0" destOrd="0" presId="urn:microsoft.com/office/officeart/2005/8/layout/hProcess9"/>
    <dgm:cxn modelId="{9CD7009B-B906-4C92-A1B5-371F194C9C5E}" type="presOf" srcId="{A13FFC68-AF33-4BA5-9876-1B80F84B055E}" destId="{1CCEC0BD-EA31-4792-8FD0-1C90DC586D1D}" srcOrd="0" destOrd="0" presId="urn:microsoft.com/office/officeart/2005/8/layout/hProcess9"/>
    <dgm:cxn modelId="{B08319A7-283E-45CA-95EF-8D4ECD8822ED}" srcId="{D0132E82-9319-4E9F-815B-1954A96464F3}" destId="{71BF386A-6F72-41C3-86BE-03E1EC3BED4C}" srcOrd="2" destOrd="0" parTransId="{3C6CA935-1F39-4A26-968A-0AD0B140C076}" sibTransId="{27E5864F-D9DC-4A93-B437-F9CBE42EC8E0}"/>
    <dgm:cxn modelId="{19FDFEAE-24CC-430F-B4FC-AFF88F132F6E}" srcId="{D0132E82-9319-4E9F-815B-1954A96464F3}" destId="{7DB00C44-A07D-4A3C-BB2B-0DD6AE798FD2}" srcOrd="3" destOrd="0" parTransId="{820DF4DA-017A-475C-8B51-05035442797B}" sibTransId="{1E2571CF-B3B6-4003-9606-5D5C63AC8A42}"/>
    <dgm:cxn modelId="{35B626B1-6370-40BD-A43A-C3879416A175}" srcId="{D0132E82-9319-4E9F-815B-1954A96464F3}" destId="{A13FFC68-AF33-4BA5-9876-1B80F84B055E}" srcOrd="0" destOrd="0" parTransId="{301742E0-63AE-4416-BE9D-4E8B86F90657}" sibTransId="{8A3F6C67-39CB-47E1-80F7-FBF0AD752F67}"/>
    <dgm:cxn modelId="{3FE5F6C3-0242-4919-AB80-12AA1CDD0218}" type="presOf" srcId="{80B1ADF9-65D2-4766-AA91-77BAA175803B}" destId="{7D2911CF-1DA0-4B2F-AE0F-145B0EBF7FF4}" srcOrd="0" destOrd="0" presId="urn:microsoft.com/office/officeart/2005/8/layout/hProcess9"/>
    <dgm:cxn modelId="{82754BCE-5B93-4CDD-B225-45E72DB50831}" type="presOf" srcId="{71BF386A-6F72-41C3-86BE-03E1EC3BED4C}" destId="{E9A5C67F-D014-455C-BCCF-D4D34CD1A77B}" srcOrd="0" destOrd="0" presId="urn:microsoft.com/office/officeart/2005/8/layout/hProcess9"/>
    <dgm:cxn modelId="{CD0B78D3-9A9F-499D-A50B-86637B6868B9}" srcId="{D0132E82-9319-4E9F-815B-1954A96464F3}" destId="{10EA6FF7-D5F0-4124-B21C-5AF5C9C2138D}" srcOrd="1" destOrd="0" parTransId="{6DC95DDC-105E-4BB3-A639-0992FECA6D09}" sibTransId="{097BB06C-A003-47C5-A22E-9AD610C9BCD0}"/>
    <dgm:cxn modelId="{DCEE50D9-4BE7-44EC-A3C5-DC94D92D168A}" type="presOf" srcId="{7DB00C44-A07D-4A3C-BB2B-0DD6AE798FD2}" destId="{F83CF48E-A528-4E21-97DD-3A3D7CF19698}" srcOrd="0" destOrd="0" presId="urn:microsoft.com/office/officeart/2005/8/layout/hProcess9"/>
    <dgm:cxn modelId="{BEBC5D27-98A3-45FC-9CB1-3B7CB9536ED9}" type="presParOf" srcId="{86E8BCC9-3A00-4BB2-A447-547C9456A145}" destId="{3B7D6571-946C-41B6-840A-892CFE83B62F}" srcOrd="0" destOrd="0" presId="urn:microsoft.com/office/officeart/2005/8/layout/hProcess9"/>
    <dgm:cxn modelId="{D60DD5D9-FEC2-415B-AE54-C56B00A471C3}" type="presParOf" srcId="{86E8BCC9-3A00-4BB2-A447-547C9456A145}" destId="{5D54A04B-E0B0-4224-A65B-E60ED90A1136}" srcOrd="1" destOrd="0" presId="urn:microsoft.com/office/officeart/2005/8/layout/hProcess9"/>
    <dgm:cxn modelId="{3BD11CC9-F018-4380-8387-DAC7F4CC2DCF}" type="presParOf" srcId="{5D54A04B-E0B0-4224-A65B-E60ED90A1136}" destId="{1CCEC0BD-EA31-4792-8FD0-1C90DC586D1D}" srcOrd="0" destOrd="0" presId="urn:microsoft.com/office/officeart/2005/8/layout/hProcess9"/>
    <dgm:cxn modelId="{73341D36-A69F-414C-AEC5-DF501E97BF01}" type="presParOf" srcId="{5D54A04B-E0B0-4224-A65B-E60ED90A1136}" destId="{72EB0681-5B5C-40EA-A6D2-8C1269936A15}" srcOrd="1" destOrd="0" presId="urn:microsoft.com/office/officeart/2005/8/layout/hProcess9"/>
    <dgm:cxn modelId="{FCDCE248-0F48-44F1-9DEE-CA9322B863E9}" type="presParOf" srcId="{5D54A04B-E0B0-4224-A65B-E60ED90A1136}" destId="{D9910013-43F9-41F8-92CA-DE24B49B4EC6}" srcOrd="2" destOrd="0" presId="urn:microsoft.com/office/officeart/2005/8/layout/hProcess9"/>
    <dgm:cxn modelId="{1E692557-E098-4E27-A799-D554401CB99D}" type="presParOf" srcId="{5D54A04B-E0B0-4224-A65B-E60ED90A1136}" destId="{72CEF126-9E38-4C23-AAD7-B30E8749DBF7}" srcOrd="3" destOrd="0" presId="urn:microsoft.com/office/officeart/2005/8/layout/hProcess9"/>
    <dgm:cxn modelId="{CCD5DB46-B1A4-42B0-8A77-1B3BAE8660E4}" type="presParOf" srcId="{5D54A04B-E0B0-4224-A65B-E60ED90A1136}" destId="{E9A5C67F-D014-455C-BCCF-D4D34CD1A77B}" srcOrd="4" destOrd="0" presId="urn:microsoft.com/office/officeart/2005/8/layout/hProcess9"/>
    <dgm:cxn modelId="{B0B96843-91AB-4689-83A0-C655AB247DD5}" type="presParOf" srcId="{5D54A04B-E0B0-4224-A65B-E60ED90A1136}" destId="{369A58D8-A14A-41F6-9F8B-0F12E82269C1}" srcOrd="5" destOrd="0" presId="urn:microsoft.com/office/officeart/2005/8/layout/hProcess9"/>
    <dgm:cxn modelId="{CAF53E58-7483-475B-A5FC-52CB80C04091}" type="presParOf" srcId="{5D54A04B-E0B0-4224-A65B-E60ED90A1136}" destId="{F83CF48E-A528-4E21-97DD-3A3D7CF19698}" srcOrd="6" destOrd="0" presId="urn:microsoft.com/office/officeart/2005/8/layout/hProcess9"/>
    <dgm:cxn modelId="{46136AF0-7437-4792-A0E1-893A76055A72}" type="presParOf" srcId="{5D54A04B-E0B0-4224-A65B-E60ED90A1136}" destId="{D345E774-A419-4C8E-AA76-938D5996C9F7}" srcOrd="7" destOrd="0" presId="urn:microsoft.com/office/officeart/2005/8/layout/hProcess9"/>
    <dgm:cxn modelId="{605C483C-598F-47E3-A135-CD299F9AE13A}" type="presParOf" srcId="{5D54A04B-E0B0-4224-A65B-E60ED90A1136}" destId="{45D0373F-7798-4FA9-B55B-6AF2C377D9B9}" srcOrd="8" destOrd="0" presId="urn:microsoft.com/office/officeart/2005/8/layout/hProcess9"/>
    <dgm:cxn modelId="{2574C6CF-C3CE-4A38-9AF4-88DEE7A65C2A}" type="presParOf" srcId="{5D54A04B-E0B0-4224-A65B-E60ED90A1136}" destId="{10B7CE63-B3E9-457E-A7ED-F3AD48FC22B4}" srcOrd="9" destOrd="0" presId="urn:microsoft.com/office/officeart/2005/8/layout/hProcess9"/>
    <dgm:cxn modelId="{76623F2D-681A-4D53-BA64-DC3CD2F56BB1}" type="presParOf" srcId="{5D54A04B-E0B0-4224-A65B-E60ED90A1136}" destId="{7D2911CF-1DA0-4B2F-AE0F-145B0EBF7FF4}" srcOrd="10" destOrd="0" presId="urn:microsoft.com/office/officeart/2005/8/layout/hProcess9"/>
    <dgm:cxn modelId="{DDC956A8-BAD6-4F09-B801-AF87972A25E9}" type="presParOf" srcId="{5D54A04B-E0B0-4224-A65B-E60ED90A1136}" destId="{EE9ACD72-4DE5-46B8-9B04-39A9923A92EE}" srcOrd="11" destOrd="0" presId="urn:microsoft.com/office/officeart/2005/8/layout/hProcess9"/>
    <dgm:cxn modelId="{CB2DC278-0DD8-4226-90E6-E8FF9B4EFC79}" type="presParOf" srcId="{5D54A04B-E0B0-4224-A65B-E60ED90A1136}" destId="{AF209C6C-5E74-4A2D-A397-8B716AF19811}" srcOrd="12" destOrd="0" presId="urn:microsoft.com/office/officeart/2005/8/layout/hProcess9"/>
    <dgm:cxn modelId="{19C9B50E-A867-496D-9DF3-D2ED9C43D789}" type="presParOf" srcId="{5D54A04B-E0B0-4224-A65B-E60ED90A1136}" destId="{343E5734-7966-4FE7-895C-8D2CD47EA95C}" srcOrd="13" destOrd="0" presId="urn:microsoft.com/office/officeart/2005/8/layout/hProcess9"/>
    <dgm:cxn modelId="{5CE1FCBC-9A03-4652-9BF9-E005B40428BD}" type="presParOf" srcId="{5D54A04B-E0B0-4224-A65B-E60ED90A1136}" destId="{B263EABE-01C8-48A7-AEED-A684A780E33B}" srcOrd="14" destOrd="0" presId="urn:microsoft.com/office/officeart/2005/8/layout/hProcess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7D6571-946C-41B6-840A-892CFE83B62F}">
      <dsp:nvSpPr>
        <dsp:cNvPr id="0" name=""/>
        <dsp:cNvSpPr/>
      </dsp:nvSpPr>
      <dsp:spPr>
        <a:xfrm>
          <a:off x="609046" y="0"/>
          <a:ext cx="6902527" cy="3124901"/>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CEC0BD-EA31-4792-8FD0-1C90DC586D1D}">
      <dsp:nvSpPr>
        <dsp:cNvPr id="0" name=""/>
        <dsp:cNvSpPr/>
      </dsp:nvSpPr>
      <dsp:spPr>
        <a:xfrm>
          <a:off x="1533" y="937470"/>
          <a:ext cx="807505" cy="1249960"/>
        </a:xfrm>
        <a:prstGeom prst="roundRect">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1961</a:t>
          </a:r>
        </a:p>
      </dsp:txBody>
      <dsp:txXfrm>
        <a:off x="40952" y="976889"/>
        <a:ext cx="728667" cy="1171122"/>
      </dsp:txXfrm>
    </dsp:sp>
    <dsp:sp modelId="{D9910013-43F9-41F8-92CA-DE24B49B4EC6}">
      <dsp:nvSpPr>
        <dsp:cNvPr id="0" name=""/>
        <dsp:cNvSpPr/>
      </dsp:nvSpPr>
      <dsp:spPr>
        <a:xfrm>
          <a:off x="881700" y="937470"/>
          <a:ext cx="807505" cy="1249960"/>
        </a:xfrm>
        <a:prstGeom prst="roundRect">
          <a:avLst/>
        </a:prstGeom>
        <a:solidFill>
          <a:schemeClr val="accent5">
            <a:hueOff val="-1419125"/>
            <a:satOff val="5687"/>
            <a:lumOff val="123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1971</a:t>
          </a:r>
        </a:p>
      </dsp:txBody>
      <dsp:txXfrm>
        <a:off x="921119" y="976889"/>
        <a:ext cx="728667" cy="1171122"/>
      </dsp:txXfrm>
    </dsp:sp>
    <dsp:sp modelId="{E9A5C67F-D014-455C-BCCF-D4D34CD1A77B}">
      <dsp:nvSpPr>
        <dsp:cNvPr id="0" name=""/>
        <dsp:cNvSpPr/>
      </dsp:nvSpPr>
      <dsp:spPr>
        <a:xfrm>
          <a:off x="1761867" y="941295"/>
          <a:ext cx="807505" cy="1249960"/>
        </a:xfrm>
        <a:prstGeom prst="roundRect">
          <a:avLst/>
        </a:prstGeom>
        <a:solidFill>
          <a:schemeClr val="accent5">
            <a:hueOff val="-2838251"/>
            <a:satOff val="11375"/>
            <a:lumOff val="246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1988</a:t>
          </a:r>
        </a:p>
      </dsp:txBody>
      <dsp:txXfrm>
        <a:off x="1801286" y="980714"/>
        <a:ext cx="728667" cy="1171122"/>
      </dsp:txXfrm>
    </dsp:sp>
    <dsp:sp modelId="{F83CF48E-A528-4E21-97DD-3A3D7CF19698}">
      <dsp:nvSpPr>
        <dsp:cNvPr id="0" name=""/>
        <dsp:cNvSpPr/>
      </dsp:nvSpPr>
      <dsp:spPr>
        <a:xfrm>
          <a:off x="2642034" y="941295"/>
          <a:ext cx="1550370" cy="1249960"/>
        </a:xfrm>
        <a:prstGeom prst="roundRect">
          <a:avLst/>
        </a:prstGeom>
        <a:solidFill>
          <a:schemeClr val="accent5">
            <a:hueOff val="-4257376"/>
            <a:satOff val="17062"/>
            <a:lumOff val="369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1989-2002</a:t>
          </a:r>
        </a:p>
      </dsp:txBody>
      <dsp:txXfrm>
        <a:off x="2703052" y="1002313"/>
        <a:ext cx="1428334" cy="1127924"/>
      </dsp:txXfrm>
    </dsp:sp>
    <dsp:sp modelId="{45D0373F-7798-4FA9-B55B-6AF2C377D9B9}">
      <dsp:nvSpPr>
        <dsp:cNvPr id="0" name=""/>
        <dsp:cNvSpPr/>
      </dsp:nvSpPr>
      <dsp:spPr>
        <a:xfrm>
          <a:off x="4265066" y="941295"/>
          <a:ext cx="807505" cy="1249960"/>
        </a:xfrm>
        <a:prstGeom prst="roundRect">
          <a:avLst/>
        </a:prstGeom>
        <a:solidFill>
          <a:schemeClr val="accent5">
            <a:hueOff val="-5676501"/>
            <a:satOff val="22749"/>
            <a:lumOff val="49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1999</a:t>
          </a:r>
        </a:p>
      </dsp:txBody>
      <dsp:txXfrm>
        <a:off x="4304485" y="980714"/>
        <a:ext cx="728667" cy="1171122"/>
      </dsp:txXfrm>
    </dsp:sp>
    <dsp:sp modelId="{7D2911CF-1DA0-4B2F-AE0F-145B0EBF7FF4}">
      <dsp:nvSpPr>
        <dsp:cNvPr id="0" name=""/>
        <dsp:cNvSpPr/>
      </dsp:nvSpPr>
      <dsp:spPr>
        <a:xfrm>
          <a:off x="5145233" y="941295"/>
          <a:ext cx="807505" cy="1249960"/>
        </a:xfrm>
        <a:prstGeom prst="roundRect">
          <a:avLst/>
        </a:prstGeom>
        <a:solidFill>
          <a:schemeClr val="accent5">
            <a:hueOff val="-7095626"/>
            <a:satOff val="28436"/>
            <a:lumOff val="616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2006</a:t>
          </a:r>
        </a:p>
      </dsp:txBody>
      <dsp:txXfrm>
        <a:off x="5184652" y="980714"/>
        <a:ext cx="728667" cy="1171122"/>
      </dsp:txXfrm>
    </dsp:sp>
    <dsp:sp modelId="{AF209C6C-5E74-4A2D-A397-8B716AF19811}">
      <dsp:nvSpPr>
        <dsp:cNvPr id="0" name=""/>
        <dsp:cNvSpPr/>
      </dsp:nvSpPr>
      <dsp:spPr>
        <a:xfrm>
          <a:off x="6025399" y="941295"/>
          <a:ext cx="807505" cy="1249960"/>
        </a:xfrm>
        <a:prstGeom prst="roundRect">
          <a:avLst/>
        </a:prstGeom>
        <a:solidFill>
          <a:schemeClr val="accent5">
            <a:hueOff val="-8514751"/>
            <a:satOff val="34124"/>
            <a:lumOff val="739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Poppins" panose="00000500000000000000" pitchFamily="2" charset="0"/>
              <a:cs typeface="Poppins" panose="00000500000000000000" pitchFamily="2" charset="0"/>
            </a:rPr>
            <a:t>2014-2015</a:t>
          </a:r>
        </a:p>
      </dsp:txBody>
      <dsp:txXfrm>
        <a:off x="6064818" y="980714"/>
        <a:ext cx="728667" cy="1171122"/>
      </dsp:txXfrm>
    </dsp:sp>
    <dsp:sp modelId="{B263EABE-01C8-48A7-AEED-A684A780E33B}">
      <dsp:nvSpPr>
        <dsp:cNvPr id="0" name=""/>
        <dsp:cNvSpPr/>
      </dsp:nvSpPr>
      <dsp:spPr>
        <a:xfrm>
          <a:off x="6907100" y="941295"/>
          <a:ext cx="1213519" cy="1249960"/>
        </a:xfrm>
        <a:prstGeom prst="roundRect">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baseline="0" dirty="0">
              <a:solidFill>
                <a:schemeClr val="bg1"/>
              </a:solidFill>
              <a:latin typeface="Poppins" panose="00000500000000000000" pitchFamily="2" charset="0"/>
              <a:cs typeface="Poppins" panose="00000500000000000000" pitchFamily="2" charset="0"/>
            </a:rPr>
            <a:t>2017 2019 2021</a:t>
          </a:r>
        </a:p>
      </dsp:txBody>
      <dsp:txXfrm>
        <a:off x="6966339" y="1000534"/>
        <a:ext cx="1095041" cy="113148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61E65E8-4FDC-4E5F-9CBB-45879C16626E}"/>
              </a:ext>
            </a:extLst>
          </p:cNvPr>
          <p:cNvSpPr>
            <a:spLocks noGrp="1"/>
          </p:cNvSpPr>
          <p:nvPr>
            <p:ph type="hdr" sz="quarter"/>
          </p:nvPr>
        </p:nvSpPr>
        <p:spPr>
          <a:xfrm>
            <a:off x="0" y="0"/>
            <a:ext cx="3038145" cy="465743"/>
          </a:xfrm>
          <a:prstGeom prst="rect">
            <a:avLst/>
          </a:prstGeom>
        </p:spPr>
        <p:txBody>
          <a:bodyPr vert="horz" lIns="88139" tIns="44070" rIns="88139" bIns="44070" rtlCol="0"/>
          <a:lstStyle>
            <a:lvl1pPr algn="l">
              <a:defRPr sz="1200"/>
            </a:lvl1pPr>
          </a:lstStyle>
          <a:p>
            <a:endParaRPr lang="en-US"/>
          </a:p>
        </p:txBody>
      </p:sp>
      <p:sp>
        <p:nvSpPr>
          <p:cNvPr id="4" name="Footer Placeholder 3">
            <a:extLst>
              <a:ext uri="{FF2B5EF4-FFF2-40B4-BE49-F238E27FC236}">
                <a16:creationId xmlns:a16="http://schemas.microsoft.com/office/drawing/2014/main" id="{2B80731A-DE07-498D-A820-1B64054CAEEA}"/>
              </a:ext>
            </a:extLst>
          </p:cNvPr>
          <p:cNvSpPr>
            <a:spLocks noGrp="1"/>
          </p:cNvSpPr>
          <p:nvPr>
            <p:ph type="ftr" sz="quarter" idx="2"/>
          </p:nvPr>
        </p:nvSpPr>
        <p:spPr>
          <a:xfrm>
            <a:off x="0" y="8830660"/>
            <a:ext cx="3038145" cy="465742"/>
          </a:xfrm>
          <a:prstGeom prst="rect">
            <a:avLst/>
          </a:prstGeom>
        </p:spPr>
        <p:txBody>
          <a:bodyPr vert="horz" lIns="88139" tIns="44070" rIns="88139" bIns="44070" rtlCol="0" anchor="b"/>
          <a:lstStyle>
            <a:lvl1pPr algn="l">
              <a:defRPr sz="1200"/>
            </a:lvl1pPr>
          </a:lstStyle>
          <a:p>
            <a:endParaRPr lang="en-US"/>
          </a:p>
        </p:txBody>
      </p:sp>
    </p:spTree>
    <p:extLst>
      <p:ext uri="{BB962C8B-B14F-4D97-AF65-F5344CB8AC3E}">
        <p14:creationId xmlns:p14="http://schemas.microsoft.com/office/powerpoint/2010/main" val="265979407"/>
      </p:ext>
    </p:extLst>
  </p:cSld>
  <p:clrMap bg1="lt1" tx1="dk1" bg2="lt2" tx2="dk2" accent1="accent1" accent2="accent2" accent3="accent3" accent4="accent4" accent5="accent5" accent6="accent6" hlink="hlink" folHlink="folHlink"/>
  <p:hf ftr="0" dt="0"/>
</p:handoutMaster>
</file>

<file path=ppt/media/image1.pdf>
</file>

<file path=ppt/media/image1.png>
</file>

<file path=ppt/media/image10.pd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8145" cy="464205"/>
          </a:xfrm>
          <a:prstGeom prst="rect">
            <a:avLst/>
          </a:prstGeom>
        </p:spPr>
        <p:txBody>
          <a:bodyPr vert="horz" lIns="88126" tIns="44064" rIns="88126" bIns="44064" rtlCol="0"/>
          <a:lstStyle>
            <a:lvl1pPr algn="l">
              <a:defRPr sz="1200"/>
            </a:lvl1pPr>
          </a:lstStyle>
          <a:p>
            <a:endParaRPr lang="en-US"/>
          </a:p>
        </p:txBody>
      </p:sp>
      <p:sp>
        <p:nvSpPr>
          <p:cNvPr id="3" name="Date Placeholder 2"/>
          <p:cNvSpPr>
            <a:spLocks noGrp="1"/>
          </p:cNvSpPr>
          <p:nvPr>
            <p:ph type="dt" idx="1"/>
          </p:nvPr>
        </p:nvSpPr>
        <p:spPr>
          <a:xfrm>
            <a:off x="3970735" y="1"/>
            <a:ext cx="3038145" cy="464205"/>
          </a:xfrm>
          <a:prstGeom prst="rect">
            <a:avLst/>
          </a:prstGeom>
        </p:spPr>
        <p:txBody>
          <a:bodyPr vert="horz" lIns="88126" tIns="44064" rIns="88126" bIns="44064" rtlCol="0"/>
          <a:lstStyle>
            <a:lvl1pPr algn="r">
              <a:defRPr sz="1200"/>
            </a:lvl1pPr>
          </a:lstStyle>
          <a:p>
            <a:fld id="{71F60655-1E1C-453C-AABE-A517255A6F09}" type="datetimeFigureOut">
              <a:rPr lang="en-US" smtClean="0"/>
              <a:t>10/12/2022</a:t>
            </a:fld>
            <a:endParaRPr lang="en-US"/>
          </a:p>
        </p:txBody>
      </p:sp>
      <p:sp>
        <p:nvSpPr>
          <p:cNvPr id="4" name="Slide Image Placeholder 3"/>
          <p:cNvSpPr>
            <a:spLocks noGrp="1" noRot="1" noChangeAspect="1"/>
          </p:cNvSpPr>
          <p:nvPr>
            <p:ph type="sldImg" idx="2"/>
          </p:nvPr>
        </p:nvSpPr>
        <p:spPr>
          <a:xfrm>
            <a:off x="406400" y="698500"/>
            <a:ext cx="6197600" cy="3486150"/>
          </a:xfrm>
          <a:prstGeom prst="rect">
            <a:avLst/>
          </a:prstGeom>
          <a:noFill/>
          <a:ln w="12700">
            <a:solidFill>
              <a:prstClr val="black"/>
            </a:solidFill>
          </a:ln>
        </p:spPr>
        <p:txBody>
          <a:bodyPr vert="horz" lIns="88126" tIns="44064" rIns="88126" bIns="44064" rtlCol="0" anchor="ctr"/>
          <a:lstStyle/>
          <a:p>
            <a:endParaRPr lang="en-US"/>
          </a:p>
        </p:txBody>
      </p:sp>
      <p:sp>
        <p:nvSpPr>
          <p:cNvPr id="5" name="Notes Placeholder 4"/>
          <p:cNvSpPr>
            <a:spLocks noGrp="1"/>
          </p:cNvSpPr>
          <p:nvPr>
            <p:ph type="body" sz="quarter" idx="3"/>
          </p:nvPr>
        </p:nvSpPr>
        <p:spPr>
          <a:xfrm>
            <a:off x="701347" y="4416100"/>
            <a:ext cx="5607711" cy="4182457"/>
          </a:xfrm>
          <a:prstGeom prst="rect">
            <a:avLst/>
          </a:prstGeom>
        </p:spPr>
        <p:txBody>
          <a:bodyPr vert="horz" lIns="88126" tIns="44064" rIns="88126" bIns="4406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30660"/>
            <a:ext cx="3038145" cy="464205"/>
          </a:xfrm>
          <a:prstGeom prst="rect">
            <a:avLst/>
          </a:prstGeom>
        </p:spPr>
        <p:txBody>
          <a:bodyPr vert="horz" lIns="88126" tIns="44064" rIns="88126" bIns="44064" rtlCol="0" anchor="b"/>
          <a:lstStyle>
            <a:lvl1pPr algn="l">
              <a:defRPr sz="1200"/>
            </a:lvl1pPr>
          </a:lstStyle>
          <a:p>
            <a:endParaRPr lang="en-US"/>
          </a:p>
        </p:txBody>
      </p:sp>
      <p:sp>
        <p:nvSpPr>
          <p:cNvPr id="7" name="Slide Number Placeholder 6"/>
          <p:cNvSpPr>
            <a:spLocks noGrp="1"/>
          </p:cNvSpPr>
          <p:nvPr>
            <p:ph type="sldNum" sz="quarter" idx="5"/>
          </p:nvPr>
        </p:nvSpPr>
        <p:spPr>
          <a:xfrm>
            <a:off x="3970735" y="8830660"/>
            <a:ext cx="3038145" cy="464205"/>
          </a:xfrm>
          <a:prstGeom prst="rect">
            <a:avLst/>
          </a:prstGeom>
        </p:spPr>
        <p:txBody>
          <a:bodyPr vert="horz" lIns="88126" tIns="44064" rIns="88126" bIns="44064" rtlCol="0" anchor="b"/>
          <a:lstStyle>
            <a:lvl1pPr algn="r">
              <a:defRPr sz="1200"/>
            </a:lvl1pPr>
          </a:lstStyle>
          <a:p>
            <a:fld id="{D5A9068C-F506-40FA-A4A2-78C08ADF0E18}" type="slidenum">
              <a:rPr lang="en-US" smtClean="0"/>
              <a:t>‹#›</a:t>
            </a:fld>
            <a:endParaRPr lang="en-US"/>
          </a:p>
        </p:txBody>
      </p:sp>
    </p:spTree>
    <p:extLst>
      <p:ext uri="{BB962C8B-B14F-4D97-AF65-F5344CB8AC3E}">
        <p14:creationId xmlns:p14="http://schemas.microsoft.com/office/powerpoint/2010/main" val="2897760886"/>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Introductions</a:t>
            </a:r>
          </a:p>
          <a:p>
            <a:pPr marL="171450" indent="-171450">
              <a:buFont typeface="Arial" panose="020B0604020202020204" pitchFamily="34" charset="0"/>
              <a:buChar char="•"/>
            </a:pPr>
            <a:r>
              <a:rPr lang="en-US" dirty="0"/>
              <a:t>There were many PSRC staff members that contributed to this work: </a:t>
            </a:r>
          </a:p>
          <a:p>
            <a:pPr marL="628650" lvl="1" indent="-171450">
              <a:buFont typeface="Arial" panose="020B0604020202020204" pitchFamily="34" charset="0"/>
              <a:buChar char="•"/>
            </a:pPr>
            <a:r>
              <a:rPr lang="en-US" dirty="0"/>
              <a:t>Especially Brian Lee, Suzanne Childress, Mary Richards, Christy Lam, Michael Jensen, and Eric Clute</a:t>
            </a:r>
          </a:p>
        </p:txBody>
      </p:sp>
      <p:sp>
        <p:nvSpPr>
          <p:cNvPr id="4" name="Slide Number Placeholder 3"/>
          <p:cNvSpPr>
            <a:spLocks noGrp="1"/>
          </p:cNvSpPr>
          <p:nvPr>
            <p:ph type="sldNum" sz="quarter" idx="10"/>
          </p:nvPr>
        </p:nvSpPr>
        <p:spPr/>
        <p:txBody>
          <a:bodyPr/>
          <a:lstStyle/>
          <a:p>
            <a:fld id="{FC8D783B-F0BE-4C73-BD7D-90785DF09983}" type="slidenum">
              <a:rPr lang="en-US" smtClean="0"/>
              <a:pPr/>
              <a:t>1</a:t>
            </a:fld>
            <a:endParaRPr lang="en-US" dirty="0"/>
          </a:p>
        </p:txBody>
      </p:sp>
    </p:spTree>
    <p:extLst>
      <p:ext uri="{BB962C8B-B14F-4D97-AF65-F5344CB8AC3E}">
        <p14:creationId xmlns:p14="http://schemas.microsoft.com/office/powerpoint/2010/main" val="25056254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Work or Service deliveries</a:t>
            </a:r>
            <a:r>
              <a:rPr lang="en-US" sz="1200" b="0" dirty="0">
                <a:latin typeface="Poppins" panose="00000500000000000000" pitchFamily="2" charset="0"/>
                <a:cs typeface="Poppins" panose="00000500000000000000" pitchFamily="2" charset="0"/>
              </a:rPr>
              <a:t> pertain to people coming to your home to perform a service, like landscaping or house-cleaning.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The share of households…</a:t>
            </a:r>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10</a:t>
            </a:fld>
            <a:endParaRPr lang="en-US"/>
          </a:p>
        </p:txBody>
      </p:sp>
    </p:spTree>
    <p:extLst>
      <p:ext uri="{BB962C8B-B14F-4D97-AF65-F5344CB8AC3E}">
        <p14:creationId xmlns:p14="http://schemas.microsoft.com/office/powerpoint/2010/main" val="3731858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plot is just the combination of the plots that we just discussed, but with a fixed scale </a:t>
            </a:r>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Food, grocery, and package…</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As we can see here, the average household receiving packages on a weekday in far higher than those receiving other types of deliveries.</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11</a:t>
            </a:fld>
            <a:endParaRPr lang="en-US"/>
          </a:p>
        </p:txBody>
      </p:sp>
    </p:spTree>
    <p:extLst>
      <p:ext uri="{BB962C8B-B14F-4D97-AF65-F5344CB8AC3E}">
        <p14:creationId xmlns:p14="http://schemas.microsoft.com/office/powerpoint/2010/main" val="1896209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The trends we’ll look at will pertain to the relationship between food, grocery, work/service, and package deliveries per household, as they are influenced by </a:t>
            </a:r>
            <a:r>
              <a:rPr lang="en-US" b="1" dirty="0"/>
              <a:t>household-level income, lifecycle or age grouping of household, and </a:t>
            </a:r>
            <a:r>
              <a:rPr lang="en-US" dirty="0"/>
              <a:t>whether or not the delivery was made to a household located in a</a:t>
            </a:r>
            <a:r>
              <a:rPr lang="en-US" b="1" dirty="0"/>
              <a:t> Regional Growth Center. </a:t>
            </a:r>
          </a:p>
          <a:p>
            <a:pPr marL="0" lvl="0" indent="0">
              <a:buFont typeface="Arial" panose="020B0604020202020204" pitchFamily="34" charset="0"/>
              <a:buNone/>
            </a:pPr>
            <a:endParaRPr lang="en-US" b="1" dirty="0"/>
          </a:p>
          <a:p>
            <a:pPr marL="628650" lvl="1" indent="-171450">
              <a:buFont typeface="Arial" panose="020B0604020202020204" pitchFamily="34" charset="0"/>
              <a:buChar char="•"/>
            </a:pPr>
            <a:endParaRPr lang="en-US" b="1" dirty="0"/>
          </a:p>
          <a:p>
            <a:pPr marL="628650"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780125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dirty="0"/>
              <a:t>We’ll start with household income…</a:t>
            </a:r>
          </a:p>
          <a:p>
            <a:pPr marL="0" indent="0">
              <a:buFont typeface="Arial" panose="020B0604020202020204" pitchFamily="34" charset="0"/>
              <a:buNone/>
            </a:pPr>
            <a:endParaRPr lang="en-US" b="1" dirty="0"/>
          </a:p>
          <a:p>
            <a:pPr marL="0" indent="0">
              <a:buFont typeface="Arial" panose="020B0604020202020204" pitchFamily="34" charset="0"/>
              <a:buNone/>
            </a:pPr>
            <a:r>
              <a:rPr lang="en-US" b="1" dirty="0"/>
              <a:t>Other Analyses:</a:t>
            </a:r>
          </a:p>
          <a:p>
            <a:pPr marL="171450" indent="-171450">
              <a:buFont typeface="Arial" panose="020B0604020202020204" pitchFamily="34" charset="0"/>
              <a:buChar char="•"/>
            </a:pPr>
            <a:r>
              <a:rPr lang="en-US" b="1" dirty="0"/>
              <a:t>For grocery deliveries, </a:t>
            </a:r>
            <a:r>
              <a:rPr lang="en-US" b="0" dirty="0"/>
              <a:t>t</a:t>
            </a:r>
            <a:r>
              <a:rPr lang="en-US" dirty="0"/>
              <a:t>here was </a:t>
            </a:r>
            <a:r>
              <a:rPr lang="en-US" b="1" dirty="0"/>
              <a:t>less of a substantial significance between income brackets </a:t>
            </a:r>
            <a:r>
              <a:rPr lang="en-US" dirty="0"/>
              <a:t>with </a:t>
            </a:r>
            <a:r>
              <a:rPr lang="en-US" b="1" dirty="0"/>
              <a:t>about a 1% difference</a:t>
            </a:r>
            <a:r>
              <a:rPr lang="en-US" dirty="0"/>
              <a:t> between the higher and lower-income groups. That being said, similar to food deliveries, the </a:t>
            </a:r>
            <a:r>
              <a:rPr lang="en-US" b="1" dirty="0"/>
              <a:t>higher income households</a:t>
            </a:r>
            <a:r>
              <a:rPr lang="en-US" dirty="0"/>
              <a:t> still remained </a:t>
            </a:r>
            <a:r>
              <a:rPr lang="en-US" b="1" dirty="0"/>
              <a:t>more likely to get groceries delivered </a:t>
            </a:r>
            <a:r>
              <a:rPr lang="en-US" dirty="0"/>
              <a:t>than their lower income counterparts.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958344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Work/service deliveries </a:t>
            </a:r>
            <a:r>
              <a:rPr lang="en-US" b="0" dirty="0"/>
              <a:t>remained stable and similarly unchanged.</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84390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198816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Package deliveries increased significantly in RGC’s from 2017 and 2019 to 2021, but not as significantly for those not located in RGCs</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784580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(Ask Brian about)</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0266EFE5-D84A-4B79-9B16-D4A9D23FB90B}"/>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69352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18</a:t>
            </a:fld>
            <a:endParaRPr lang="en-US"/>
          </a:p>
        </p:txBody>
      </p:sp>
    </p:spTree>
    <p:extLst>
      <p:ext uri="{BB962C8B-B14F-4D97-AF65-F5344CB8AC3E}">
        <p14:creationId xmlns:p14="http://schemas.microsoft.com/office/powerpoint/2010/main" val="42563912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Increases in hybrid work environment, telework full-time</a:t>
            </a:r>
          </a:p>
          <a:p>
            <a:pPr marL="171450" indent="-171450">
              <a:buFont typeface="Arial" panose="020B0604020202020204" pitchFamily="34" charset="0"/>
              <a:buChar char="•"/>
            </a:pPr>
            <a:r>
              <a:rPr lang="en-US" dirty="0"/>
              <a:t>63% of workers still working outside of the home; 37% work at home</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85802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Then we’ll look at the overall trends in food, grocery, work/service, and package deliveries per households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Following that, we’ll dive into the changes seen in deliveries based off of:</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household-level income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overall age groupings, or what we call “lifecycle stage” of the household, and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whether or not the delivery was made to a household located in a Regional Growth Center. </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48727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 greater proportion of male workers worked outside the home than female workers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365633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Greater proportions of African American and Hispanic workers were working outside the home compared to the regional average</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706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Puget Sound Travel Surveys go back to 1961 and have been taken incrementally over the years.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However, as we’re looking to be able to better understand travel behavior and make comparisons between the data we gather, so we’ve begun conducting smaller and more frequent travel surveys, starting with the 2017, 2019, and 2021 iterations.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267711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Which does not include commercial travel, like freight (residents**)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Motivations:</a:t>
            </a:r>
          </a:p>
          <a:p>
            <a:pPr marL="628650" lvl="1" indent="-171450">
              <a:buFont typeface="Arial" panose="020B0604020202020204" pitchFamily="34" charset="0"/>
              <a:buChar char="•"/>
            </a:pPr>
            <a:r>
              <a:rPr lang="en-US" dirty="0"/>
              <a:t>There’s more rapid changes to growth in the area, so with more frequent snapshots we’ll be able to combine multiple years of data, similar to the American Community Survey process</a:t>
            </a:r>
          </a:p>
          <a:p>
            <a:pPr marL="628650" lvl="1" indent="-171450">
              <a:buFont typeface="Arial" panose="020B0604020202020204" pitchFamily="34" charset="0"/>
              <a:buChar char="•"/>
            </a:pPr>
            <a:r>
              <a:rPr lang="en-US" dirty="0"/>
              <a:t>From and operational view. Able to budget funds, allocate staff to the project with already pre-existing institutional knowledge, and able to offer jurisdictions to purchase additional data. </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0266EFE5-D84A-4B79-9B16-D4A9D23FB90B}"/>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37870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Another thing I want to touch on that is part of the bigger picture as we talk about purchases of deliveries that I think is important is the Macroeconomic context</a:t>
            </a:r>
          </a:p>
          <a:p>
            <a:pPr marL="628650" lvl="1" indent="-171450">
              <a:buFont typeface="Arial" panose="020B0604020202020204" pitchFamily="34" charset="0"/>
              <a:buChar char="•"/>
            </a:pPr>
            <a:r>
              <a:rPr lang="en-US" dirty="0"/>
              <a:t>Although employment numbers are only one indicator of macroeconomic context, they are helpful in assessing economic status.</a:t>
            </a:r>
          </a:p>
          <a:p>
            <a:pPr marL="171450" indent="-171450">
              <a:buFont typeface="Arial" panose="020B0604020202020204" pitchFamily="34" charset="0"/>
              <a:buChar char="•"/>
            </a:pPr>
            <a:r>
              <a:rPr lang="en-US" dirty="0"/>
              <a:t>When people think of the COVID impacts, like you can see in April 2020, we like to think that our employment rates have rebounded and are back to what they used to be before COVID. Although they are continuing to rise, they still have yet to reach the pre-COVID levels that they were at previously. Our region is still experiencing those residual impacts from the pandemic.</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Why this is important, is because the survey period for the 2021 survey was from April 2021-June 2021, so we were still seeing impacts during the time of the survey.</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562432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is the question that was asked in the 2021 Household Travel Survey questionnaire in 2021. </a:t>
            </a:r>
          </a:p>
          <a:p>
            <a:pPr marL="628650" lvl="1" indent="-171450">
              <a:buFont typeface="Arial" panose="020B0604020202020204" pitchFamily="34" charset="0"/>
              <a:buChar char="•"/>
            </a:pPr>
            <a:r>
              <a:rPr lang="en-US" dirty="0"/>
              <a:t>As you can see, we distinguish between packages, grocery, food/meal, work/service, and other delivery, such as appliances. What we focused on for this analysis pertained to the top four. (animation)</a:t>
            </a:r>
          </a:p>
          <a:p>
            <a:pPr marL="628650" lvl="1" indent="-171450">
              <a:buFont typeface="Arial" panose="020B0604020202020204" pitchFamily="34" charset="0"/>
              <a:buChar char="•"/>
            </a:pPr>
            <a:r>
              <a:rPr lang="en-US" dirty="0"/>
              <a:t>We’ll reference these distinctions throughout our discussion today.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We also want to be mindful of the conclusions that we draw regarding how deliveries impact shopping trips made by households.</a:t>
            </a:r>
          </a:p>
          <a:p>
            <a:pPr marL="628650" lvl="1" indent="-171450">
              <a:buFont typeface="Arial" panose="020B0604020202020204" pitchFamily="34" charset="0"/>
              <a:buChar char="•"/>
            </a:pPr>
            <a:r>
              <a:rPr lang="en-US" dirty="0"/>
              <a:t>We looked into shopping trips, but there weren’t significant changes, and as shopping trips may reduce deliveries, we cannot confirm that causality, and due to the survey only capturing weekdays, it is difficult to tell whether weekend behaviors changed.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Before we hop into some of the other factors that may have influenced number of deliveries for households, we’ll look at the overall trends for each of these types of delivery</a:t>
            </a:r>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D5A9068C-F506-40FA-A4A2-78C08ADF0E1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Header Placeholder 4">
            <a:extLst>
              <a:ext uri="{FF2B5EF4-FFF2-40B4-BE49-F238E27FC236}">
                <a16:creationId xmlns:a16="http://schemas.microsoft.com/office/drawing/2014/main" id="{33B18ECB-2A86-4F65-803D-A9C494002A8C}"/>
              </a:ext>
            </a:extLst>
          </p:cNvPr>
          <p:cNvSpPr>
            <a:spLocks noGrp="1"/>
          </p:cNvSpPr>
          <p:nvPr>
            <p:ph type="hdr" sz="quarter"/>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698500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Poppins" panose="00000500000000000000" pitchFamily="2" charset="0"/>
                <a:cs typeface="Poppins" panose="00000500000000000000" pitchFamily="2" charset="0"/>
              </a:rPr>
              <a:t>We’ll start off with food deliveries – this pertains to items like pizza or sushi (prepared foods) or </a:t>
            </a:r>
            <a:r>
              <a:rPr lang="en-US" sz="1200" dirty="0" err="1">
                <a:latin typeface="Poppins" panose="00000500000000000000" pitchFamily="2" charset="0"/>
                <a:cs typeface="Poppins" panose="00000500000000000000" pitchFamily="2" charset="0"/>
              </a:rPr>
              <a:t>GrubHub</a:t>
            </a:r>
            <a:r>
              <a:rPr lang="en-US" sz="1200" dirty="0">
                <a:latin typeface="Poppins" panose="00000500000000000000" pitchFamily="2" charset="0"/>
                <a:cs typeface="Poppins" panose="00000500000000000000" pitchFamily="2" charset="0"/>
              </a:rPr>
              <a:t> type deliveries.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The share of households receiving a food delivery more than doubled to around 4% in 2021. </a:t>
            </a:r>
            <a:endParaRPr lang="en-US" sz="120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Poppins" panose="00000500000000000000" pitchFamily="2" charset="0"/>
                <a:cs typeface="Poppins" panose="00000500000000000000" pitchFamily="2" charset="0"/>
              </a:rPr>
              <a:t>However, that share of households still accounts for a small share of households received food deliveries on an average weekday.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Poppins" panose="00000500000000000000" pitchFamily="2" charset="0"/>
                <a:cs typeface="Poppins" panose="00000500000000000000" pitchFamily="2" charset="0"/>
              </a:rPr>
              <a:t>(animation) Additionally, I’d like to speak to these</a:t>
            </a:r>
            <a:r>
              <a:rPr lang="en-US" sz="1200" b="1" dirty="0">
                <a:latin typeface="Poppins" panose="00000500000000000000" pitchFamily="2" charset="0"/>
                <a:cs typeface="Poppins" panose="00000500000000000000" pitchFamily="2" charset="0"/>
              </a:rPr>
              <a:t> are estimates and there are variability in estimations.</a:t>
            </a:r>
            <a:endParaRPr lang="en-US" sz="1200" dirty="0">
              <a:latin typeface="Poppins" panose="00000500000000000000" pitchFamily="2" charset="0"/>
              <a:cs typeface="Poppins" panose="00000500000000000000" pitchFamily="2" charset="0"/>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dirty="0">
              <a:latin typeface="Poppins" panose="00000500000000000000" pitchFamily="2" charset="0"/>
              <a:cs typeface="Poppins" panose="00000500000000000000" pitchFamily="2" charset="0"/>
            </a:endParaRPr>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7</a:t>
            </a:fld>
            <a:endParaRPr lang="en-US"/>
          </a:p>
        </p:txBody>
      </p:sp>
    </p:spTree>
    <p:extLst>
      <p:ext uri="{BB962C8B-B14F-4D97-AF65-F5344CB8AC3E}">
        <p14:creationId xmlns:p14="http://schemas.microsoft.com/office/powerpoint/2010/main" val="4141905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latin typeface="Poppins" panose="00000500000000000000" pitchFamily="2" charset="0"/>
                <a:cs typeface="Poppins" panose="00000500000000000000" pitchFamily="2" charset="0"/>
              </a:rPr>
              <a:t>Next we have Grocery Deliveries, that means </a:t>
            </a:r>
            <a:r>
              <a:rPr lang="en-US" sz="1200" b="1" dirty="0">
                <a:latin typeface="Poppins" panose="00000500000000000000" pitchFamily="2" charset="0"/>
                <a:cs typeface="Poppins" panose="00000500000000000000" pitchFamily="2" charset="0"/>
              </a:rPr>
              <a:t>ordering groceries on the internet and having them delivered to your home.</a:t>
            </a: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The share of households…</a:t>
            </a: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latin typeface="Poppins" panose="00000500000000000000" pitchFamily="2" charset="0"/>
                <a:cs typeface="Poppins" panose="00000500000000000000" pitchFamily="2" charset="0"/>
              </a:rPr>
              <a:t>But again, you’ll notice that this is still a small percentage of households.</a:t>
            </a:r>
            <a:endParaRPr lang="en-US" sz="1200" b="1" dirty="0">
              <a:latin typeface="Poppins" panose="00000500000000000000" pitchFamily="2" charset="0"/>
              <a:cs typeface="Poppins" panose="00000500000000000000" pitchFamily="2" charset="0"/>
            </a:endParaRPr>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8</a:t>
            </a:fld>
            <a:endParaRPr lang="en-US"/>
          </a:p>
        </p:txBody>
      </p:sp>
    </p:spTree>
    <p:extLst>
      <p:ext uri="{BB962C8B-B14F-4D97-AF65-F5344CB8AC3E}">
        <p14:creationId xmlns:p14="http://schemas.microsoft.com/office/powerpoint/2010/main" val="2171064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Package deliveries</a:t>
            </a:r>
            <a:r>
              <a:rPr lang="en-US" sz="1200" b="0" dirty="0">
                <a:latin typeface="Poppins" panose="00000500000000000000" pitchFamily="2" charset="0"/>
                <a:cs typeface="Poppins" panose="00000500000000000000" pitchFamily="2" charset="0"/>
              </a:rPr>
              <a:t> denote items that are more general through FedEx, UPS, or USPS entities.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latin typeface="Poppins" panose="00000500000000000000" pitchFamily="2" charset="0"/>
                <a:cs typeface="Poppins" panose="00000500000000000000" pitchFamily="2" charset="0"/>
              </a:rPr>
              <a:t>The share of households…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1"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latin typeface="Poppins" panose="00000500000000000000" pitchFamily="2" charset="0"/>
                <a:cs typeface="Poppins" panose="00000500000000000000" pitchFamily="2" charset="0"/>
              </a:rPr>
              <a:t>Though it looks like a linear progression, the increase from 2017-2019 was about </a:t>
            </a:r>
            <a:r>
              <a:rPr lang="en-US" sz="1200" b="1" dirty="0">
                <a:latin typeface="Poppins" panose="00000500000000000000" pitchFamily="2" charset="0"/>
                <a:cs typeface="Poppins" panose="00000500000000000000" pitchFamily="2" charset="0"/>
              </a:rPr>
              <a:t>5%, </a:t>
            </a:r>
            <a:r>
              <a:rPr lang="en-US" sz="1200" b="0" dirty="0">
                <a:latin typeface="Poppins" panose="00000500000000000000" pitchFamily="2" charset="0"/>
                <a:cs typeface="Poppins" panose="00000500000000000000" pitchFamily="2" charset="0"/>
              </a:rPr>
              <a:t>and then from 2019-2021 </a:t>
            </a:r>
            <a:r>
              <a:rPr lang="en-US" sz="1200" b="1" dirty="0">
                <a:latin typeface="Poppins" panose="00000500000000000000" pitchFamily="2" charset="0"/>
                <a:cs typeface="Poppins" panose="00000500000000000000" pitchFamily="2" charset="0"/>
              </a:rPr>
              <a:t>around 10-12%</a:t>
            </a:r>
            <a:r>
              <a:rPr lang="en-US" sz="1200" b="0" dirty="0">
                <a:latin typeface="Poppins" panose="00000500000000000000" pitchFamily="2" charset="0"/>
                <a:cs typeface="Poppins" panose="00000500000000000000" pitchFamily="2" charset="0"/>
              </a:rPr>
              <a:t>, so the growth rate doubled.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b="0" dirty="0">
              <a:latin typeface="Poppins" panose="00000500000000000000" pitchFamily="2" charset="0"/>
              <a:cs typeface="Poppins" panose="00000500000000000000" pitchFamily="2" charset="0"/>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latin typeface="Poppins" panose="00000500000000000000" pitchFamily="2" charset="0"/>
                <a:cs typeface="Poppins" panose="00000500000000000000" pitchFamily="2" charset="0"/>
              </a:rPr>
              <a:t>This type of delivery represents the highest share of deliveries on an average weekday for households, which you’ll see in a cross comparison later. </a:t>
            </a:r>
            <a:endParaRPr lang="en-US" sz="1200" b="1" dirty="0">
              <a:latin typeface="Poppins" panose="00000500000000000000" pitchFamily="2" charset="0"/>
              <a:cs typeface="Poppins" panose="00000500000000000000" pitchFamily="2" charset="0"/>
            </a:endParaRPr>
          </a:p>
        </p:txBody>
      </p:sp>
      <p:sp>
        <p:nvSpPr>
          <p:cNvPr id="4" name="Header Placeholder 3"/>
          <p:cNvSpPr>
            <a:spLocks noGrp="1"/>
          </p:cNvSpPr>
          <p:nvPr>
            <p:ph type="hdr" sz="quarter"/>
          </p:nvPr>
        </p:nvSpPr>
        <p:spPr/>
        <p:txBody>
          <a:bodyPr/>
          <a:lstStyle/>
          <a:p>
            <a:endParaRPr lang="en-US"/>
          </a:p>
        </p:txBody>
      </p:sp>
      <p:sp>
        <p:nvSpPr>
          <p:cNvPr id="5" name="Slide Number Placeholder 4"/>
          <p:cNvSpPr>
            <a:spLocks noGrp="1"/>
          </p:cNvSpPr>
          <p:nvPr>
            <p:ph type="sldNum" sz="quarter" idx="5"/>
          </p:nvPr>
        </p:nvSpPr>
        <p:spPr/>
        <p:txBody>
          <a:bodyPr/>
          <a:lstStyle/>
          <a:p>
            <a:fld id="{D5A9068C-F506-40FA-A4A2-78C08ADF0E18}" type="slidenum">
              <a:rPr lang="en-US" smtClean="0"/>
              <a:t>9</a:t>
            </a:fld>
            <a:endParaRPr lang="en-US"/>
          </a:p>
        </p:txBody>
      </p:sp>
    </p:spTree>
    <p:extLst>
      <p:ext uri="{BB962C8B-B14F-4D97-AF65-F5344CB8AC3E}">
        <p14:creationId xmlns:p14="http://schemas.microsoft.com/office/powerpoint/2010/main" val="506608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1.pd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image" Target="../media/image10.pdf"/></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577850"/>
            <a:ext cx="8086725" cy="2514600"/>
          </a:xfrm>
        </p:spPr>
        <p:txBody>
          <a:bodyPr anchor="b">
            <a:noAutofit/>
          </a:bodyPr>
          <a:lstStyle>
            <a:lvl1pPr algn="l">
              <a:lnSpc>
                <a:spcPct val="80000"/>
              </a:lnSpc>
              <a:defRPr sz="6600" spc="-9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500634" y="3155157"/>
            <a:ext cx="6921151" cy="1234440"/>
          </a:xfrm>
        </p:spPr>
        <p:txBody>
          <a:bodyPr>
            <a:normAutofit/>
          </a:bodyPr>
          <a:lstStyle>
            <a:lvl1pPr marL="0" indent="0" algn="l">
              <a:buNone/>
              <a:defRPr sz="2400">
                <a:solidFill>
                  <a:schemeClr val="bg1"/>
                </a:solidFill>
                <a:latin typeface="+mj-lt"/>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B61BEF0D-F0BB-DE4B-95CE-6DB70DBA9567}" type="datetimeFigureOut">
              <a:rPr lang="en-US" smtClean="0"/>
              <a:pPr/>
              <a:t>10/12/2022</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3141062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10/12/2022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403330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521494"/>
            <a:ext cx="1971675" cy="36004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8644" y="535782"/>
            <a:ext cx="5800725" cy="40505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179687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13114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tent no Navigation">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2082739"/>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605591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80935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6062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476E6EC-91C7-4BD0-B4CE-840913360BA1}" type="slidenum">
              <a:rPr lang="en-US" smtClean="0"/>
              <a:pPr/>
              <a:t>‹#›</a:t>
            </a:fld>
            <a:endParaRPr lang="en-US" dirty="0"/>
          </a:p>
        </p:txBody>
      </p:sp>
      <p:pic>
        <p:nvPicPr>
          <p:cNvPr id="7" name="Picture 6" descr="RegionalGem.ai">
            <a:extLst>
              <a:ext uri="{FF2B5EF4-FFF2-40B4-BE49-F238E27FC236}">
                <a16:creationId xmlns:a16="http://schemas.microsoft.com/office/drawing/2014/main" id="{1AB40247-8758-3C2F-8C03-9A75B2DFFEBE}"/>
              </a:ext>
            </a:extLst>
          </p:cNvPr>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4"/>
              <a:srcRect l="33544" t="39259" r="33224" b="38519"/>
              <a:stretch>
                <a:fillRect/>
              </a:stretch>
            </p:blipFill>
          </mc:Choice>
          <mc:Fallback>
            <p:blipFill>
              <a:blip r:embed="rId5"/>
              <a:srcRect l="33544" t="39259" r="33224" b="38519"/>
              <a:stretch>
                <a:fillRect/>
              </a:stretch>
            </p:blipFill>
          </mc:Fallback>
        </mc:AlternateContent>
        <p:spPr>
          <a:xfrm>
            <a:off x="8199646" y="163727"/>
            <a:ext cx="752967" cy="651436"/>
          </a:xfrm>
          <a:prstGeom prst="rect">
            <a:avLst/>
          </a:prstGeom>
        </p:spPr>
      </p:pic>
    </p:spTree>
    <p:extLst>
      <p:ext uri="{BB962C8B-B14F-4D97-AF65-F5344CB8AC3E}">
        <p14:creationId xmlns:p14="http://schemas.microsoft.com/office/powerpoint/2010/main" val="167170466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89802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7200630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RegionalGem.ai"/>
          <p:cNvPicPr>
            <a:picLocks noChangeAspect="1"/>
          </p:cNvPicPr>
          <p:nvPr userDrawn="1"/>
        </p:nvPicPr>
        <p:blipFill>
          <a:blip r:embed="rId2"/>
          <a:srcRect l="33544" t="39259" r="33224" b="38519"/>
          <a:stretch>
            <a:fillRect/>
          </a:stretch>
        </p:blipFill>
        <p:spPr>
          <a:xfrm>
            <a:off x="8199646" y="163727"/>
            <a:ext cx="752967" cy="651436"/>
          </a:xfrm>
          <a:prstGeom prst="rect">
            <a:avLst/>
          </a:prstGeom>
        </p:spPr>
      </p:pic>
    </p:spTree>
    <p:extLst>
      <p:ext uri="{BB962C8B-B14F-4D97-AF65-F5344CB8AC3E}">
        <p14:creationId xmlns:p14="http://schemas.microsoft.com/office/powerpoint/2010/main" val="295305525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Content no Navigation">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3218689"/>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253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522948" cy="857250"/>
          </a:xfrm>
          <a:prstGeom prst="rect">
            <a:avLst/>
          </a:prstGeom>
        </p:spPr>
        <p:txBody>
          <a:bodyPr/>
          <a:lstStyle>
            <a:lvl1pPr algn="l">
              <a:defRPr sz="3600" b="1">
                <a:solidFill>
                  <a:srgbClr val="FF6600"/>
                </a:solidFill>
                <a:latin typeface="Pragmatica Cond Bold" panose="020B07060405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57200" y="1200151"/>
            <a:ext cx="8229600" cy="3394472"/>
          </a:xfrm>
          <a:prstGeom prst="rect">
            <a:avLst/>
          </a:prstGeom>
        </p:spPr>
        <p:txBody>
          <a:bodyPr/>
          <a:lstStyle>
            <a:lvl1pPr>
              <a:defRPr sz="2400">
                <a:latin typeface="Pragmatica Cond Bold" panose="020B0706040502020204" pitchFamily="34" charset="0"/>
                <a:cs typeface="Arial" panose="020B0604020202020204" pitchFamily="34" charset="0"/>
              </a:defRPr>
            </a:lvl1pPr>
            <a:lvl2pPr>
              <a:defRPr sz="2000">
                <a:latin typeface="Pragmatica Cond Bold" panose="020B0706040502020204" pitchFamily="34" charset="0"/>
                <a:cs typeface="Arial" panose="020B0604020202020204" pitchFamily="34" charset="0"/>
              </a:defRPr>
            </a:lvl2pPr>
            <a:lvl3pPr>
              <a:defRPr sz="1800">
                <a:latin typeface="Pragmatica Cond Bold" panose="020B0706040502020204" pitchFamily="34" charset="0"/>
                <a:cs typeface="Arial" panose="020B0604020202020204" pitchFamily="34" charset="0"/>
              </a:defRPr>
            </a:lvl3pPr>
            <a:lvl4pPr>
              <a:defRPr sz="1600">
                <a:latin typeface="Pragmatica Cond Bold" panose="020B0706040502020204" pitchFamily="34" charset="0"/>
                <a:cs typeface="Arial" panose="020B0604020202020204" pitchFamily="34" charset="0"/>
              </a:defRPr>
            </a:lvl4pPr>
            <a:lvl5pPr>
              <a:defRPr sz="1600">
                <a:latin typeface="Pragmatica Cond Bold" panose="020B07060405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6553200" y="4767263"/>
            <a:ext cx="2133600" cy="273844"/>
          </a:xfrm>
          <a:prstGeom prst="rect">
            <a:avLst/>
          </a:prstGeom>
        </p:spPr>
        <p:txBody>
          <a:bodyPr/>
          <a:lstStyle>
            <a:lvl1pPr algn="r">
              <a:defRPr/>
            </a:lvl1pPr>
          </a:lstStyle>
          <a:p>
            <a:fld id="{5476E6EC-91C7-4BD0-B4CE-840913360BA1}" type="slidenum">
              <a:rPr lang="en-US" smtClean="0"/>
              <a:pPr/>
              <a:t>‹#›</a:t>
            </a:fld>
            <a:endParaRPr lang="en-US" dirty="0"/>
          </a:p>
        </p:txBody>
      </p:sp>
      <p:pic>
        <p:nvPicPr>
          <p:cNvPr id="7" name="Picture 6" descr="RegionalGem.ai"/>
          <p:cNvPicPr>
            <a:picLocks noChangeAspect="1"/>
          </p:cNvPicPr>
          <p:nvPr userDrawn="1"/>
        </p:nvPicPr>
        <mc:AlternateContent xmlns:mc="http://schemas.openxmlformats.org/markup-compatibility/2006">
          <mc:Choice xmlns="" xmlns:mv="urn:schemas-microsoft-com:mac:vml" xmlns:ma="http://schemas.microsoft.com/office/mac/drawingml/2008/main" Requires="ma">
            <p:blipFill>
              <a:blip r:embed="rId4"/>
              <a:srcRect l="33544" t="39259" r="33224" b="38519"/>
              <a:stretch>
                <a:fillRect/>
              </a:stretch>
            </p:blipFill>
          </mc:Choice>
          <mc:Fallback>
            <p:blipFill>
              <a:blip r:embed="rId5"/>
              <a:srcRect l="33544" t="39259" r="33224" b="38519"/>
              <a:stretch>
                <a:fillRect/>
              </a:stretch>
            </p:blipFill>
          </mc:Fallback>
        </mc:AlternateContent>
        <p:spPr>
          <a:xfrm>
            <a:off x="8199646" y="163727"/>
            <a:ext cx="752967" cy="651436"/>
          </a:xfrm>
          <a:prstGeom prst="rect">
            <a:avLst/>
          </a:prstGeom>
        </p:spPr>
      </p:pic>
    </p:spTree>
    <p:extLst>
      <p:ext uri="{BB962C8B-B14F-4D97-AF65-F5344CB8AC3E}">
        <p14:creationId xmlns:p14="http://schemas.microsoft.com/office/powerpoint/2010/main" val="1558877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F9F78870-62EC-44A9-3F1A-D4836A1FD713}"/>
              </a:ext>
            </a:extLst>
          </p:cNvPr>
          <p:cNvSpPr>
            <a:spLocks noGrp="1"/>
          </p:cNvSpPr>
          <p:nvPr>
            <p:ph type="pic" sz="quarter" idx="11"/>
          </p:nvPr>
        </p:nvSpPr>
        <p:spPr>
          <a:xfrm>
            <a:off x="0" y="0"/>
            <a:ext cx="9144000" cy="5143500"/>
          </a:xfrm>
        </p:spPr>
        <p:txBody>
          <a:bodyPr/>
          <a:lstStyle/>
          <a:p>
            <a:endParaRPr lang="en-US"/>
          </a:p>
        </p:txBody>
      </p:sp>
      <p:sp>
        <p:nvSpPr>
          <p:cNvPr id="2" name="Title 1">
            <a:extLst>
              <a:ext uri="{FF2B5EF4-FFF2-40B4-BE49-F238E27FC236}">
                <a16:creationId xmlns:a16="http://schemas.microsoft.com/office/drawing/2014/main" id="{C9C6EC9B-92BC-4895-ADB5-9A0581962208}"/>
              </a:ext>
            </a:extLst>
          </p:cNvPr>
          <p:cNvSpPr>
            <a:spLocks noGrp="1"/>
          </p:cNvSpPr>
          <p:nvPr>
            <p:ph type="ctrTitle"/>
          </p:nvPr>
        </p:nvSpPr>
        <p:spPr>
          <a:xfrm>
            <a:off x="1143000" y="841772"/>
            <a:ext cx="6858000" cy="1790700"/>
          </a:xfrm>
        </p:spPr>
        <p:txBody>
          <a:bodyPr anchor="b">
            <a:normAutofit/>
          </a:bodyPr>
          <a:lstStyle>
            <a:lvl1pPr algn="ctr">
              <a:defRPr sz="3300">
                <a:solidFill>
                  <a:schemeClr val="bg1"/>
                </a:solidFill>
                <a:latin typeface="Poppins ExtraBold" panose="00000900000000000000" pitchFamily="2" charset="0"/>
                <a:cs typeface="Poppins ExtraBold" panose="00000900000000000000" pitchFamily="2" charset="0"/>
              </a:defRPr>
            </a:lvl1pPr>
          </a:lstStyle>
          <a:p>
            <a:r>
              <a:rPr lang="en-US" dirty="0"/>
              <a:t>Click to edit Master title style</a:t>
            </a:r>
          </a:p>
        </p:txBody>
      </p:sp>
      <p:sp>
        <p:nvSpPr>
          <p:cNvPr id="3" name="Subtitle 2">
            <a:extLst>
              <a:ext uri="{FF2B5EF4-FFF2-40B4-BE49-F238E27FC236}">
                <a16:creationId xmlns:a16="http://schemas.microsoft.com/office/drawing/2014/main" id="{0A3F7928-2E84-4512-B34E-2E36E31D3567}"/>
              </a:ext>
            </a:extLst>
          </p:cNvPr>
          <p:cNvSpPr>
            <a:spLocks noGrp="1"/>
          </p:cNvSpPr>
          <p:nvPr>
            <p:ph type="subTitle" idx="1"/>
          </p:nvPr>
        </p:nvSpPr>
        <p:spPr>
          <a:xfrm>
            <a:off x="1143001" y="2707134"/>
            <a:ext cx="6857999" cy="992734"/>
          </a:xfrm>
        </p:spPr>
        <p:txBody>
          <a:bodyPr anchor="ctr">
            <a:normAutofit/>
          </a:bodyPr>
          <a:lstStyle>
            <a:lvl1pPr marL="0" indent="0" algn="ctr">
              <a:buNone/>
              <a:defRPr sz="2100">
                <a:solidFill>
                  <a:schemeClr val="bg1"/>
                </a:solidFill>
                <a:latin typeface="Poppins Medium" panose="00000600000000000000" pitchFamily="2" charset="0"/>
                <a:cs typeface="Poppins Medium" panose="000006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
        <p:nvSpPr>
          <p:cNvPr id="4" name="Date Placeholder 3">
            <a:extLst>
              <a:ext uri="{FF2B5EF4-FFF2-40B4-BE49-F238E27FC236}">
                <a16:creationId xmlns:a16="http://schemas.microsoft.com/office/drawing/2014/main" id="{F1E8EC15-ECB3-4DE6-8E0D-D0AF908A2DDE}"/>
              </a:ext>
            </a:extLst>
          </p:cNvPr>
          <p:cNvSpPr>
            <a:spLocks noGrp="1"/>
          </p:cNvSpPr>
          <p:nvPr>
            <p:ph type="dt" sz="half" idx="10"/>
          </p:nvPr>
        </p:nvSpPr>
        <p:spPr>
          <a:xfrm>
            <a:off x="3543299" y="4096643"/>
            <a:ext cx="2057400" cy="273844"/>
          </a:xfrm>
          <a:prstGeom prst="rect">
            <a:avLst/>
          </a:prstGeom>
        </p:spPr>
        <p:txBody>
          <a:bodyPr/>
          <a:lstStyle>
            <a:lvl1pPr algn="ctr">
              <a:defRPr sz="1500">
                <a:solidFill>
                  <a:schemeClr val="bg1"/>
                </a:solidFill>
                <a:latin typeface="Pragmatica Cond Bold" panose="020B0706040502020204" pitchFamily="34" charset="0"/>
              </a:defRPr>
            </a:lvl1pPr>
          </a:lstStyle>
          <a:p>
            <a:fld id="{E739D145-51D9-4F2E-AFAC-E46ADDDF22F8}" type="datetime3">
              <a:rPr lang="en-US" smtClean="0"/>
              <a:t>12 October 2022</a:t>
            </a:fld>
            <a:endParaRPr lang="en-US" dirty="0"/>
          </a:p>
        </p:txBody>
      </p:sp>
      <p:pic>
        <p:nvPicPr>
          <p:cNvPr id="7" name="Picture 6" descr="A picture containing text, sign, clipart&#10;&#10;Description automatically generated">
            <a:extLst>
              <a:ext uri="{FF2B5EF4-FFF2-40B4-BE49-F238E27FC236}">
                <a16:creationId xmlns:a16="http://schemas.microsoft.com/office/drawing/2014/main" id="{57EE98BE-2BC5-17CC-3716-4F71F76D224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00451" y="4697730"/>
            <a:ext cx="1006268" cy="354714"/>
          </a:xfrm>
          <a:prstGeom prst="rect">
            <a:avLst/>
          </a:prstGeom>
        </p:spPr>
      </p:pic>
    </p:spTree>
    <p:extLst>
      <p:ext uri="{BB962C8B-B14F-4D97-AF65-F5344CB8AC3E}">
        <p14:creationId xmlns:p14="http://schemas.microsoft.com/office/powerpoint/2010/main" val="6138488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with Full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2FFE-6329-F46C-7B7F-D6BF134EEC9B}"/>
              </a:ext>
            </a:extLst>
          </p:cNvPr>
          <p:cNvSpPr>
            <a:spLocks noGrp="1"/>
          </p:cNvSpPr>
          <p:nvPr>
            <p:ph type="title"/>
          </p:nvPr>
        </p:nvSpPr>
        <p:spPr>
          <a:xfrm>
            <a:off x="628650" y="102871"/>
            <a:ext cx="7742682" cy="489680"/>
          </a:xfrm>
        </p:spPr>
        <p:txBody>
          <a:bodyPr>
            <a:normAutofit/>
          </a:bodyPr>
          <a:lstStyle>
            <a:lvl1pPr>
              <a:defRPr sz="1800">
                <a:solidFill>
                  <a:schemeClr val="bg1"/>
                </a:solidFill>
                <a:latin typeface="Poppins Black" panose="00000A00000000000000" pitchFamily="2" charset="0"/>
                <a:cs typeface="Poppins Black" panose="00000A00000000000000" pitchFamily="2" charset="0"/>
              </a:defRPr>
            </a:lvl1pPr>
          </a:lstStyle>
          <a:p>
            <a:r>
              <a:rPr lang="en-US" dirty="0"/>
              <a:t>Click to edit Master title style</a:t>
            </a:r>
          </a:p>
        </p:txBody>
      </p:sp>
      <p:sp>
        <p:nvSpPr>
          <p:cNvPr id="4" name="Picture Placeholder 3">
            <a:extLst>
              <a:ext uri="{FF2B5EF4-FFF2-40B4-BE49-F238E27FC236}">
                <a16:creationId xmlns:a16="http://schemas.microsoft.com/office/drawing/2014/main" id="{BEDFE6AC-6560-C0C8-AC74-9CDA106D2B7D}"/>
              </a:ext>
            </a:extLst>
          </p:cNvPr>
          <p:cNvSpPr>
            <a:spLocks noGrp="1"/>
          </p:cNvSpPr>
          <p:nvPr>
            <p:ph type="pic" sz="quarter" idx="10"/>
          </p:nvPr>
        </p:nvSpPr>
        <p:spPr>
          <a:xfrm>
            <a:off x="628650" y="841772"/>
            <a:ext cx="7886700" cy="3752850"/>
          </a:xfrm>
        </p:spPr>
        <p:txBody>
          <a:bodyPr/>
          <a:lstStyle/>
          <a:p>
            <a:endParaRPr lang="en-US"/>
          </a:p>
        </p:txBody>
      </p:sp>
    </p:spTree>
    <p:extLst>
      <p:ext uri="{BB962C8B-B14F-4D97-AF65-F5344CB8AC3E}">
        <p14:creationId xmlns:p14="http://schemas.microsoft.com/office/powerpoint/2010/main" val="18162325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with Full Text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B8A35-FC85-A651-1F16-9F3D51824D09}"/>
              </a:ext>
            </a:extLst>
          </p:cNvPr>
          <p:cNvSpPr>
            <a:spLocks noGrp="1"/>
          </p:cNvSpPr>
          <p:nvPr>
            <p:ph type="title"/>
          </p:nvPr>
        </p:nvSpPr>
        <p:spPr>
          <a:xfrm>
            <a:off x="628650" y="102870"/>
            <a:ext cx="7742682" cy="486918"/>
          </a:xfrm>
        </p:spPr>
        <p:txBody>
          <a:bodyPr>
            <a:normAutofit/>
          </a:bodyPr>
          <a:lstStyle>
            <a:lvl1pPr>
              <a:defRPr sz="1800">
                <a:solidFill>
                  <a:schemeClr val="bg1"/>
                </a:solidFill>
                <a:latin typeface="Poppins Black" panose="00000A00000000000000" pitchFamily="2" charset="0"/>
                <a:cs typeface="Poppins Black" panose="00000A00000000000000" pitchFamily="2" charset="0"/>
              </a:defRPr>
            </a:lvl1pPr>
          </a:lstStyle>
          <a:p>
            <a:r>
              <a:rPr lang="en-US"/>
              <a:t>Click to edit Master title style</a:t>
            </a:r>
          </a:p>
        </p:txBody>
      </p:sp>
      <p:sp>
        <p:nvSpPr>
          <p:cNvPr id="4" name="Text Placeholder 3">
            <a:extLst>
              <a:ext uri="{FF2B5EF4-FFF2-40B4-BE49-F238E27FC236}">
                <a16:creationId xmlns:a16="http://schemas.microsoft.com/office/drawing/2014/main" id="{A853693C-2913-C428-EB33-7A949188E617}"/>
              </a:ext>
            </a:extLst>
          </p:cNvPr>
          <p:cNvSpPr>
            <a:spLocks noGrp="1"/>
          </p:cNvSpPr>
          <p:nvPr>
            <p:ph type="body" sz="quarter" idx="10"/>
          </p:nvPr>
        </p:nvSpPr>
        <p:spPr>
          <a:xfrm>
            <a:off x="630936" y="816102"/>
            <a:ext cx="7886700" cy="795528"/>
          </a:xfrm>
        </p:spPr>
        <p:txBody>
          <a:bodyPr>
            <a:normAutofit/>
          </a:bodyPr>
          <a:lstStyle>
            <a:lvl1pPr marL="0" indent="0">
              <a:buNone/>
              <a:defRPr sz="1500">
                <a:solidFill>
                  <a:srgbClr val="4A0048"/>
                </a:solidFill>
              </a:defRPr>
            </a:lvl1pPr>
            <a:lvl2pPr marL="342900" indent="0">
              <a:buNone/>
              <a:defRPr/>
            </a:lvl2pPr>
          </a:lstStyle>
          <a:p>
            <a:pPr lvl="0"/>
            <a:r>
              <a:rPr lang="en-US" dirty="0"/>
              <a:t>Click to edit Master text styles</a:t>
            </a:r>
          </a:p>
        </p:txBody>
      </p:sp>
      <p:sp>
        <p:nvSpPr>
          <p:cNvPr id="6" name="Text Placeholder 5">
            <a:extLst>
              <a:ext uri="{FF2B5EF4-FFF2-40B4-BE49-F238E27FC236}">
                <a16:creationId xmlns:a16="http://schemas.microsoft.com/office/drawing/2014/main" id="{1AA8E364-9075-A489-2161-C540F3432293}"/>
              </a:ext>
            </a:extLst>
          </p:cNvPr>
          <p:cNvSpPr>
            <a:spLocks noGrp="1"/>
          </p:cNvSpPr>
          <p:nvPr>
            <p:ph type="body" sz="quarter" idx="11"/>
          </p:nvPr>
        </p:nvSpPr>
        <p:spPr>
          <a:xfrm>
            <a:off x="628650" y="1666494"/>
            <a:ext cx="7886700" cy="2928366"/>
          </a:xfrm>
        </p:spPr>
        <p:txBody>
          <a:bodyPr/>
          <a:lstStyle>
            <a:lvl1pPr>
              <a:defRPr sz="1350">
                <a:solidFill>
                  <a:srgbClr val="005753"/>
                </a:solidFill>
              </a:defRPr>
            </a:lvl1pPr>
            <a:lvl2pPr>
              <a:defRPr sz="1200">
                <a:solidFill>
                  <a:srgbClr val="005753"/>
                </a:solidFill>
              </a:defRPr>
            </a:lvl2pPr>
            <a:lvl3pPr>
              <a:defRPr sz="1050">
                <a:solidFill>
                  <a:srgbClr val="005753"/>
                </a:solidFill>
              </a:defRPr>
            </a:lvl3pPr>
            <a:lvl4pPr>
              <a:defRPr sz="900">
                <a:solidFill>
                  <a:srgbClr val="005753"/>
                </a:solidFill>
              </a:defRPr>
            </a:lvl4pPr>
            <a:lvl5pPr>
              <a:defRPr sz="750">
                <a:solidFill>
                  <a:srgbClr val="005753"/>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8857315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with Full Chart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2FFE-6329-F46C-7B7F-D6BF134EEC9B}"/>
              </a:ext>
            </a:extLst>
          </p:cNvPr>
          <p:cNvSpPr>
            <a:spLocks noGrp="1"/>
          </p:cNvSpPr>
          <p:nvPr>
            <p:ph type="title"/>
          </p:nvPr>
        </p:nvSpPr>
        <p:spPr>
          <a:xfrm>
            <a:off x="628650" y="102871"/>
            <a:ext cx="7759605" cy="489680"/>
          </a:xfrm>
        </p:spPr>
        <p:txBody>
          <a:bodyPr>
            <a:normAutofit/>
          </a:bodyPr>
          <a:lstStyle>
            <a:lvl1pPr>
              <a:defRPr sz="1800">
                <a:solidFill>
                  <a:schemeClr val="bg1"/>
                </a:solidFill>
                <a:latin typeface="Poppins Black" panose="00000A00000000000000" pitchFamily="2" charset="0"/>
                <a:cs typeface="Poppins Black" panose="00000A00000000000000" pitchFamily="2" charset="0"/>
              </a:defRPr>
            </a:lvl1pPr>
          </a:lstStyle>
          <a:p>
            <a:r>
              <a:rPr lang="en-US" dirty="0"/>
              <a:t>Click to edit Master title style</a:t>
            </a:r>
          </a:p>
        </p:txBody>
      </p:sp>
      <p:sp>
        <p:nvSpPr>
          <p:cNvPr id="4" name="Picture Placeholder 3">
            <a:extLst>
              <a:ext uri="{FF2B5EF4-FFF2-40B4-BE49-F238E27FC236}">
                <a16:creationId xmlns:a16="http://schemas.microsoft.com/office/drawing/2014/main" id="{BEDFE6AC-6560-C0C8-AC74-9CDA106D2B7D}"/>
              </a:ext>
            </a:extLst>
          </p:cNvPr>
          <p:cNvSpPr>
            <a:spLocks noGrp="1"/>
          </p:cNvSpPr>
          <p:nvPr>
            <p:ph type="pic" sz="quarter" idx="10"/>
          </p:nvPr>
        </p:nvSpPr>
        <p:spPr>
          <a:xfrm>
            <a:off x="628650" y="1668780"/>
            <a:ext cx="7886700" cy="2925842"/>
          </a:xfrm>
        </p:spPr>
        <p:txBody>
          <a:bodyPr/>
          <a:lstStyle/>
          <a:p>
            <a:endParaRPr lang="en-US" dirty="0"/>
          </a:p>
        </p:txBody>
      </p:sp>
      <p:sp>
        <p:nvSpPr>
          <p:cNvPr id="5" name="Text Placeholder 4">
            <a:extLst>
              <a:ext uri="{FF2B5EF4-FFF2-40B4-BE49-F238E27FC236}">
                <a16:creationId xmlns:a16="http://schemas.microsoft.com/office/drawing/2014/main" id="{F787A9B8-72B0-233B-BE65-118AC70847E9}"/>
              </a:ext>
            </a:extLst>
          </p:cNvPr>
          <p:cNvSpPr>
            <a:spLocks noGrp="1"/>
          </p:cNvSpPr>
          <p:nvPr>
            <p:ph type="body" sz="quarter" idx="11"/>
          </p:nvPr>
        </p:nvSpPr>
        <p:spPr>
          <a:xfrm>
            <a:off x="628650" y="814387"/>
            <a:ext cx="7886700" cy="795338"/>
          </a:xfrm>
        </p:spPr>
        <p:txBody>
          <a:bodyPr/>
          <a:lstStyle>
            <a:lvl1pPr marL="0" indent="0">
              <a:buNone/>
              <a:defRPr sz="1500">
                <a:solidFill>
                  <a:srgbClr val="4A0048"/>
                </a:solidFill>
                <a:latin typeface="Poppins" panose="00000500000000000000" pitchFamily="2" charset="0"/>
                <a:cs typeface="Poppins" panose="00000500000000000000" pitchFamily="2" charset="0"/>
              </a:defRPr>
            </a:lvl1pPr>
            <a:lvl2pPr marL="342900" indent="0">
              <a:buNone/>
              <a:defRPr sz="1200">
                <a:solidFill>
                  <a:srgbClr val="4A0048"/>
                </a:solidFill>
                <a:latin typeface="Poppins" panose="00000500000000000000" pitchFamily="2" charset="0"/>
                <a:cs typeface="Poppins" panose="00000500000000000000" pitchFamily="2" charset="0"/>
              </a:defRPr>
            </a:lvl2pPr>
            <a:lvl3pPr marL="685800" indent="0">
              <a:buNone/>
              <a:defRPr sz="1050">
                <a:solidFill>
                  <a:srgbClr val="4A0048"/>
                </a:solidFill>
                <a:latin typeface="Poppins" panose="00000500000000000000" pitchFamily="2" charset="0"/>
                <a:cs typeface="Poppins" panose="00000500000000000000" pitchFamily="2" charset="0"/>
              </a:defRPr>
            </a:lvl3pPr>
            <a:lvl4pPr marL="1028700" indent="0">
              <a:buNone/>
              <a:defRPr sz="900">
                <a:solidFill>
                  <a:srgbClr val="4A0048"/>
                </a:solidFill>
                <a:latin typeface="Poppins" panose="00000500000000000000" pitchFamily="2" charset="0"/>
                <a:cs typeface="Poppins" panose="00000500000000000000" pitchFamily="2" charset="0"/>
              </a:defRPr>
            </a:lvl4pPr>
            <a:lvl5pPr marL="1371600" indent="0">
              <a:buNone/>
              <a:defRPr sz="750">
                <a:solidFill>
                  <a:srgbClr val="4A0048"/>
                </a:solidFill>
                <a:latin typeface="Poppins" panose="00000500000000000000" pitchFamily="2" charset="0"/>
                <a:cs typeface="Poppins" panose="00000500000000000000" pitchFamily="2" charset="0"/>
              </a:defRPr>
            </a:lvl5pPr>
          </a:lstStyle>
          <a:p>
            <a:pPr lvl="0"/>
            <a:r>
              <a:rPr lang="en-US" dirty="0"/>
              <a:t>Click to edit Master </a:t>
            </a:r>
            <a:r>
              <a:rPr lang="en-US"/>
              <a:t>text styles</a:t>
            </a:r>
            <a:endParaRPr lang="en-US" dirty="0"/>
          </a:p>
        </p:txBody>
      </p:sp>
    </p:spTree>
    <p:extLst>
      <p:ext uri="{BB962C8B-B14F-4D97-AF65-F5344CB8AC3E}">
        <p14:creationId xmlns:p14="http://schemas.microsoft.com/office/powerpoint/2010/main" val="41631571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575564"/>
            <a:ext cx="8085582" cy="2516886"/>
          </a:xfrm>
        </p:spPr>
        <p:txBody>
          <a:bodyPr anchor="b">
            <a:normAutofit/>
          </a:bodyPr>
          <a:lstStyle>
            <a:lvl1pPr>
              <a:lnSpc>
                <a:spcPct val="80000"/>
              </a:lnSpc>
              <a:defRPr sz="66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00634" y="3153157"/>
            <a:ext cx="6919722" cy="1234440"/>
          </a:xfrm>
        </p:spPr>
        <p:txBody>
          <a:bodyPr anchor="t">
            <a:normAutofit/>
          </a:bodyPr>
          <a:lstStyle>
            <a:lvl1pPr marL="0" indent="0">
              <a:buNone/>
              <a:defRPr sz="2400">
                <a:solidFill>
                  <a:schemeClr val="tx1"/>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96512658"/>
      </p:ext>
    </p:extLst>
  </p:cSld>
  <p:clrMapOvr>
    <a:masterClrMapping/>
  </p:clrMapOvr>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harts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65AE9-1883-5263-9987-6E33CB3EA59A}"/>
              </a:ext>
            </a:extLst>
          </p:cNvPr>
          <p:cNvSpPr>
            <a:spLocks noGrp="1"/>
          </p:cNvSpPr>
          <p:nvPr>
            <p:ph type="title"/>
          </p:nvPr>
        </p:nvSpPr>
        <p:spPr>
          <a:xfrm>
            <a:off x="628650" y="102870"/>
            <a:ext cx="7763256" cy="486918"/>
          </a:xfrm>
        </p:spPr>
        <p:txBody>
          <a:bodyPr>
            <a:normAutofit/>
          </a:bodyPr>
          <a:lstStyle>
            <a:lvl1pPr>
              <a:defRPr sz="1800">
                <a:solidFill>
                  <a:schemeClr val="bg1"/>
                </a:solidFill>
                <a:latin typeface="Poppins Black" panose="00000A00000000000000" pitchFamily="2" charset="0"/>
                <a:cs typeface="Poppins Black" panose="00000A00000000000000" pitchFamily="2" charset="0"/>
              </a:defRPr>
            </a:lvl1pPr>
          </a:lstStyle>
          <a:p>
            <a:r>
              <a:rPr lang="en-US"/>
              <a:t>Click to edit Master title style</a:t>
            </a:r>
          </a:p>
        </p:txBody>
      </p:sp>
      <p:sp>
        <p:nvSpPr>
          <p:cNvPr id="4" name="Text Placeholder 3">
            <a:extLst>
              <a:ext uri="{FF2B5EF4-FFF2-40B4-BE49-F238E27FC236}">
                <a16:creationId xmlns:a16="http://schemas.microsoft.com/office/drawing/2014/main" id="{872C6B24-71A5-2A6D-D684-05A218B52DE3}"/>
              </a:ext>
            </a:extLst>
          </p:cNvPr>
          <p:cNvSpPr>
            <a:spLocks noGrp="1"/>
          </p:cNvSpPr>
          <p:nvPr>
            <p:ph type="body" sz="quarter" idx="10"/>
          </p:nvPr>
        </p:nvSpPr>
        <p:spPr>
          <a:xfrm>
            <a:off x="628650" y="816768"/>
            <a:ext cx="7915794" cy="795528"/>
          </a:xfrm>
        </p:spPr>
        <p:txBody>
          <a:bodyPr>
            <a:normAutofit/>
          </a:bodyPr>
          <a:lstStyle>
            <a:lvl1pPr marL="0" indent="0">
              <a:buNone/>
              <a:defRPr sz="1500">
                <a:solidFill>
                  <a:srgbClr val="4A0048"/>
                </a:solidFill>
              </a:defRPr>
            </a:lvl1pPr>
          </a:lstStyle>
          <a:p>
            <a:pPr lvl="0"/>
            <a:r>
              <a:rPr lang="en-US" dirty="0"/>
              <a:t>Click to edit Master text styles</a:t>
            </a:r>
          </a:p>
        </p:txBody>
      </p:sp>
      <p:sp>
        <p:nvSpPr>
          <p:cNvPr id="6" name="Picture Placeholder 5">
            <a:extLst>
              <a:ext uri="{FF2B5EF4-FFF2-40B4-BE49-F238E27FC236}">
                <a16:creationId xmlns:a16="http://schemas.microsoft.com/office/drawing/2014/main" id="{1DDEB523-54B9-2E81-530D-1FE2375D28C0}"/>
              </a:ext>
            </a:extLst>
          </p:cNvPr>
          <p:cNvSpPr>
            <a:spLocks noGrp="1"/>
          </p:cNvSpPr>
          <p:nvPr>
            <p:ph type="pic" sz="quarter" idx="11"/>
          </p:nvPr>
        </p:nvSpPr>
        <p:spPr>
          <a:xfrm>
            <a:off x="628650" y="1658541"/>
            <a:ext cx="3943350" cy="3005138"/>
          </a:xfrm>
        </p:spPr>
        <p:txBody>
          <a:bodyPr/>
          <a:lstStyle/>
          <a:p>
            <a:endParaRPr lang="en-US"/>
          </a:p>
        </p:txBody>
      </p:sp>
      <p:sp>
        <p:nvSpPr>
          <p:cNvPr id="8" name="Picture Placeholder 7">
            <a:extLst>
              <a:ext uri="{FF2B5EF4-FFF2-40B4-BE49-F238E27FC236}">
                <a16:creationId xmlns:a16="http://schemas.microsoft.com/office/drawing/2014/main" id="{61BBA96C-B61B-0331-122C-5801BD90256F}"/>
              </a:ext>
            </a:extLst>
          </p:cNvPr>
          <p:cNvSpPr>
            <a:spLocks noGrp="1"/>
          </p:cNvSpPr>
          <p:nvPr>
            <p:ph type="pic" sz="quarter" idx="12"/>
          </p:nvPr>
        </p:nvSpPr>
        <p:spPr>
          <a:xfrm>
            <a:off x="4601094" y="1658541"/>
            <a:ext cx="3943350" cy="3005138"/>
          </a:xfrm>
        </p:spPr>
        <p:txBody>
          <a:bodyPr/>
          <a:lstStyle/>
          <a:p>
            <a:endParaRPr lang="en-US"/>
          </a:p>
        </p:txBody>
      </p:sp>
    </p:spTree>
    <p:extLst>
      <p:ext uri="{BB962C8B-B14F-4D97-AF65-F5344CB8AC3E}">
        <p14:creationId xmlns:p14="http://schemas.microsoft.com/office/powerpoint/2010/main" val="6410878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ransition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D66EDCF-846D-BB46-70AC-A607AE705F1E}"/>
              </a:ext>
            </a:extLst>
          </p:cNvPr>
          <p:cNvSpPr>
            <a:spLocks noGrp="1"/>
          </p:cNvSpPr>
          <p:nvPr>
            <p:ph type="pic" sz="quarter" idx="10"/>
          </p:nvPr>
        </p:nvSpPr>
        <p:spPr>
          <a:xfrm>
            <a:off x="0" y="0"/>
            <a:ext cx="9144000" cy="5143500"/>
          </a:xfrm>
        </p:spPr>
        <p:txBody>
          <a:bodyPr/>
          <a:lstStyle/>
          <a:p>
            <a:endParaRPr lang="en-US"/>
          </a:p>
        </p:txBody>
      </p:sp>
      <p:sp>
        <p:nvSpPr>
          <p:cNvPr id="2" name="Title 1">
            <a:extLst>
              <a:ext uri="{FF2B5EF4-FFF2-40B4-BE49-F238E27FC236}">
                <a16:creationId xmlns:a16="http://schemas.microsoft.com/office/drawing/2014/main" id="{26E4C7F6-1F27-96D0-202B-4B8BED4B81DA}"/>
              </a:ext>
            </a:extLst>
          </p:cNvPr>
          <p:cNvSpPr>
            <a:spLocks noGrp="1"/>
          </p:cNvSpPr>
          <p:nvPr>
            <p:ph type="title"/>
          </p:nvPr>
        </p:nvSpPr>
        <p:spPr>
          <a:xfrm>
            <a:off x="742950" y="2166652"/>
            <a:ext cx="7886700" cy="994172"/>
          </a:xfrm>
        </p:spPr>
        <p:txBody>
          <a:bodyPr>
            <a:normAutofit/>
          </a:bodyPr>
          <a:lstStyle>
            <a:lvl1pPr algn="ctr">
              <a:defRPr sz="2400">
                <a:solidFill>
                  <a:schemeClr val="bg1"/>
                </a:solidFill>
                <a:latin typeface="Poppins Black" panose="00000A00000000000000" pitchFamily="2" charset="0"/>
                <a:cs typeface="Poppins Black" panose="00000A00000000000000" pitchFamily="2" charset="0"/>
              </a:defRPr>
            </a:lvl1pPr>
          </a:lstStyle>
          <a:p>
            <a:r>
              <a:rPr lang="en-US"/>
              <a:t>Click to edit Master title style</a:t>
            </a:r>
          </a:p>
        </p:txBody>
      </p:sp>
    </p:spTree>
    <p:extLst>
      <p:ext uri="{BB962C8B-B14F-4D97-AF65-F5344CB8AC3E}">
        <p14:creationId xmlns:p14="http://schemas.microsoft.com/office/powerpoint/2010/main" val="421359464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with Bullets, Chart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02FFE-6329-F46C-7B7F-D6BF134EEC9B}"/>
              </a:ext>
            </a:extLst>
          </p:cNvPr>
          <p:cNvSpPr>
            <a:spLocks noGrp="1"/>
          </p:cNvSpPr>
          <p:nvPr>
            <p:ph type="title"/>
          </p:nvPr>
        </p:nvSpPr>
        <p:spPr>
          <a:xfrm>
            <a:off x="628650" y="102871"/>
            <a:ext cx="7749370" cy="489680"/>
          </a:xfrm>
        </p:spPr>
        <p:txBody>
          <a:bodyPr>
            <a:normAutofit/>
          </a:bodyPr>
          <a:lstStyle>
            <a:lvl1pPr>
              <a:defRPr sz="1800">
                <a:solidFill>
                  <a:schemeClr val="bg1"/>
                </a:solidFill>
                <a:latin typeface="Poppins Black" panose="00000A00000000000000" pitchFamily="2" charset="0"/>
                <a:cs typeface="Poppins Black" panose="00000A00000000000000" pitchFamily="2" charset="0"/>
              </a:defRPr>
            </a:lvl1pPr>
          </a:lstStyle>
          <a:p>
            <a:r>
              <a:rPr lang="en-US" dirty="0"/>
              <a:t>Click to edit Master title style</a:t>
            </a:r>
          </a:p>
        </p:txBody>
      </p:sp>
      <p:sp>
        <p:nvSpPr>
          <p:cNvPr id="4" name="Picture Placeholder 3">
            <a:extLst>
              <a:ext uri="{FF2B5EF4-FFF2-40B4-BE49-F238E27FC236}">
                <a16:creationId xmlns:a16="http://schemas.microsoft.com/office/drawing/2014/main" id="{BEDFE6AC-6560-C0C8-AC74-9CDA106D2B7D}"/>
              </a:ext>
            </a:extLst>
          </p:cNvPr>
          <p:cNvSpPr>
            <a:spLocks noGrp="1"/>
          </p:cNvSpPr>
          <p:nvPr>
            <p:ph type="pic" sz="quarter" idx="10"/>
          </p:nvPr>
        </p:nvSpPr>
        <p:spPr>
          <a:xfrm>
            <a:off x="4647575" y="815203"/>
            <a:ext cx="3840480" cy="3840480"/>
          </a:xfrm>
        </p:spPr>
        <p:txBody>
          <a:bodyPr/>
          <a:lstStyle/>
          <a:p>
            <a:endParaRPr lang="en-US" dirty="0"/>
          </a:p>
        </p:txBody>
      </p:sp>
      <p:sp>
        <p:nvSpPr>
          <p:cNvPr id="5" name="Text Placeholder 4">
            <a:extLst>
              <a:ext uri="{FF2B5EF4-FFF2-40B4-BE49-F238E27FC236}">
                <a16:creationId xmlns:a16="http://schemas.microsoft.com/office/drawing/2014/main" id="{F787A9B8-72B0-233B-BE65-118AC70847E9}"/>
              </a:ext>
            </a:extLst>
          </p:cNvPr>
          <p:cNvSpPr>
            <a:spLocks noGrp="1"/>
          </p:cNvSpPr>
          <p:nvPr>
            <p:ph type="body" sz="quarter" idx="11"/>
          </p:nvPr>
        </p:nvSpPr>
        <p:spPr>
          <a:xfrm>
            <a:off x="628650" y="814388"/>
            <a:ext cx="3943350" cy="685800"/>
          </a:xfrm>
        </p:spPr>
        <p:txBody>
          <a:bodyPr/>
          <a:lstStyle>
            <a:lvl1pPr marL="0" indent="0">
              <a:buNone/>
              <a:defRPr sz="1500">
                <a:solidFill>
                  <a:srgbClr val="4A0048"/>
                </a:solidFill>
                <a:latin typeface="Poppins" panose="00000500000000000000" pitchFamily="2" charset="0"/>
                <a:cs typeface="Poppins" panose="00000500000000000000" pitchFamily="2" charset="0"/>
              </a:defRPr>
            </a:lvl1pPr>
            <a:lvl2pPr marL="342900" indent="0">
              <a:buNone/>
              <a:defRPr sz="1200">
                <a:solidFill>
                  <a:srgbClr val="4A0048"/>
                </a:solidFill>
                <a:latin typeface="Poppins" panose="00000500000000000000" pitchFamily="2" charset="0"/>
                <a:cs typeface="Poppins" panose="00000500000000000000" pitchFamily="2" charset="0"/>
              </a:defRPr>
            </a:lvl2pPr>
            <a:lvl3pPr marL="685800" indent="0">
              <a:buNone/>
              <a:defRPr sz="1050">
                <a:solidFill>
                  <a:srgbClr val="4A0048"/>
                </a:solidFill>
                <a:latin typeface="Poppins" panose="00000500000000000000" pitchFamily="2" charset="0"/>
                <a:cs typeface="Poppins" panose="00000500000000000000" pitchFamily="2" charset="0"/>
              </a:defRPr>
            </a:lvl3pPr>
            <a:lvl4pPr marL="1028700" indent="0">
              <a:buNone/>
              <a:defRPr sz="900">
                <a:solidFill>
                  <a:srgbClr val="4A0048"/>
                </a:solidFill>
                <a:latin typeface="Poppins" panose="00000500000000000000" pitchFamily="2" charset="0"/>
                <a:cs typeface="Poppins" panose="00000500000000000000" pitchFamily="2" charset="0"/>
              </a:defRPr>
            </a:lvl4pPr>
            <a:lvl5pPr marL="1371600" indent="0">
              <a:buNone/>
              <a:defRPr sz="750">
                <a:solidFill>
                  <a:srgbClr val="4A0048"/>
                </a:solidFill>
                <a:latin typeface="Poppins" panose="00000500000000000000" pitchFamily="2" charset="0"/>
                <a:cs typeface="Poppins" panose="00000500000000000000" pitchFamily="2" charset="0"/>
              </a:defRPr>
            </a:lvl5pPr>
          </a:lstStyle>
          <a:p>
            <a:pPr lvl="0"/>
            <a:r>
              <a:rPr lang="en-US" dirty="0"/>
              <a:t>Click to edit Master text styles</a:t>
            </a:r>
          </a:p>
        </p:txBody>
      </p:sp>
      <p:sp>
        <p:nvSpPr>
          <p:cNvPr id="6" name="Text Placeholder 5">
            <a:extLst>
              <a:ext uri="{FF2B5EF4-FFF2-40B4-BE49-F238E27FC236}">
                <a16:creationId xmlns:a16="http://schemas.microsoft.com/office/drawing/2014/main" id="{76B2037E-209D-AB19-C3D8-25AB59CCF577}"/>
              </a:ext>
            </a:extLst>
          </p:cNvPr>
          <p:cNvSpPr>
            <a:spLocks noGrp="1"/>
          </p:cNvSpPr>
          <p:nvPr>
            <p:ph type="body" sz="quarter" idx="12"/>
          </p:nvPr>
        </p:nvSpPr>
        <p:spPr>
          <a:xfrm>
            <a:off x="628649" y="1543050"/>
            <a:ext cx="3943350" cy="3086100"/>
          </a:xfrm>
        </p:spPr>
        <p:txBody>
          <a:bodyPr/>
          <a:lstStyle>
            <a:lvl1pPr>
              <a:defRPr sz="1350">
                <a:solidFill>
                  <a:srgbClr val="005753"/>
                </a:solidFill>
              </a:defRPr>
            </a:lvl1pPr>
            <a:lvl2pPr>
              <a:defRPr sz="1200">
                <a:solidFill>
                  <a:srgbClr val="005753"/>
                </a:solidFill>
              </a:defRPr>
            </a:lvl2pPr>
            <a:lvl3pPr>
              <a:defRPr sz="900">
                <a:solidFill>
                  <a:srgbClr val="EC9B21"/>
                </a:solidFill>
              </a:defRPr>
            </a:lvl3pPr>
            <a:lvl4pPr>
              <a:defRPr sz="825">
                <a:solidFill>
                  <a:srgbClr val="EC9B21"/>
                </a:solidFill>
              </a:defRPr>
            </a:lvl4pPr>
            <a:lvl5pPr>
              <a:defRPr sz="675">
                <a:solidFill>
                  <a:srgbClr val="EC9B21"/>
                </a:soli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3888568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886172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07492"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08498" y="1498601"/>
            <a:ext cx="3497580" cy="282549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10/12/2022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2219638196"/>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507492" y="1530350"/>
            <a:ext cx="3497580" cy="542550"/>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507492" y="206481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05706" y="1528826"/>
            <a:ext cx="3497580" cy="541782"/>
          </a:xfrm>
        </p:spPr>
        <p:txBody>
          <a:bodyPr anchor="ctr">
            <a:normAutofit/>
          </a:bodyPr>
          <a:lstStyle>
            <a:lvl1pPr marL="0" indent="0">
              <a:buNone/>
              <a:defRPr sz="1650" b="0" cap="all" baseline="0">
                <a:solidFill>
                  <a:schemeClr val="tx1">
                    <a:lumMod val="85000"/>
                    <a:lumOff val="15000"/>
                  </a:schemeClr>
                </a:solidFill>
                <a:latin typeface="+mj-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505706" y="2063243"/>
            <a:ext cx="3497580" cy="2400300"/>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36499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862927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pic>
        <p:nvPicPr>
          <p:cNvPr id="5" name="Picture 4" descr="RegionalGem.ai">
            <a:extLst>
              <a:ext uri="{FF2B5EF4-FFF2-40B4-BE49-F238E27FC236}">
                <a16:creationId xmlns:a16="http://schemas.microsoft.com/office/drawing/2014/main" id="{FFD17EA7-22B9-A0D5-7705-84A50B3962BA}"/>
              </a:ext>
            </a:extLst>
          </p:cNvPr>
          <p:cNvPicPr>
            <a:picLocks noChangeAspect="1"/>
          </p:cNvPicPr>
          <p:nvPr userDrawn="1"/>
        </p:nvPicPr>
        <p:blipFill>
          <a:blip r:embed="rId2"/>
          <a:srcRect l="33544" t="39259" r="33224" b="38519"/>
          <a:stretch>
            <a:fillRect/>
          </a:stretch>
        </p:blipFill>
        <p:spPr>
          <a:xfrm>
            <a:off x="8199646" y="163727"/>
            <a:ext cx="752967" cy="651436"/>
          </a:xfrm>
          <a:prstGeom prst="rect">
            <a:avLst/>
          </a:prstGeom>
        </p:spPr>
      </p:pic>
    </p:spTree>
    <p:extLst>
      <p:ext uri="{BB962C8B-B14F-4D97-AF65-F5344CB8AC3E}">
        <p14:creationId xmlns:p14="http://schemas.microsoft.com/office/powerpoint/2010/main" val="39144244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406712"/>
            <a:ext cx="2537460" cy="1440180"/>
          </a:xfrm>
        </p:spPr>
        <p:txBody>
          <a:bodyPr anchor="b">
            <a:noAutofit/>
          </a:bodyPr>
          <a:lstStyle>
            <a:lvl1pPr>
              <a:lnSpc>
                <a:spcPct val="85000"/>
              </a:lnSpc>
              <a:defRPr sz="3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1500" y="571500"/>
            <a:ext cx="4572000" cy="34290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06987" y="1883860"/>
            <a:ext cx="2548890" cy="2345240"/>
          </a:xfrm>
        </p:spPr>
        <p:txBody>
          <a:bodyPr>
            <a:normAutofit/>
          </a:bodyPr>
          <a:lstStyle>
            <a:lvl1pPr marL="0" marR="0" indent="0" algn="l" defTabSz="685800" rtl="0" eaLnBrk="1" fontAlgn="auto" latinLnBrk="0" hangingPunct="1">
              <a:lnSpc>
                <a:spcPct val="100000"/>
              </a:lnSpc>
              <a:spcBef>
                <a:spcPts val="900"/>
              </a:spcBef>
              <a:spcAft>
                <a:spcPts val="0"/>
              </a:spcAft>
              <a:buClrTx/>
              <a:buSzTx/>
              <a:buFontTx/>
              <a:buNone/>
              <a:tabLst/>
              <a:defRPr sz="13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marR="0" lvl="0" indent="0" algn="l" defTabSz="685800" rtl="0" eaLnBrk="1" fontAlgn="auto" latinLnBrk="0" hangingPunct="1">
              <a:lnSpc>
                <a:spcPct val="100000"/>
              </a:lnSpc>
              <a:spcBef>
                <a:spcPts val="105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10/12/2022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19954A3-9DFD-4C44-94BA-B95130A3BA1C}" type="slidenum">
              <a:rPr lang="en-US" smtClean="0"/>
              <a:t>‹#›</a:t>
            </a:fld>
            <a:endParaRPr lang="en-US" dirty="0"/>
          </a:p>
        </p:txBody>
      </p:sp>
    </p:spTree>
    <p:extLst>
      <p:ext uri="{BB962C8B-B14F-4D97-AF65-F5344CB8AC3E}">
        <p14:creationId xmlns:p14="http://schemas.microsoft.com/office/powerpoint/2010/main" val="347085715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4064001"/>
            <a:ext cx="8085582" cy="459962"/>
          </a:xfrm>
        </p:spPr>
        <p:txBody>
          <a:bodyPr anchor="b">
            <a:normAutofit/>
          </a:bodyPr>
          <a:lstStyle>
            <a:lvl1pPr>
              <a:defRPr sz="24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144000" cy="3998214"/>
          </a:xfrm>
          <a:solidFill>
            <a:schemeClr val="accent1">
              <a:lumMod val="40000"/>
              <a:lumOff val="60000"/>
            </a:schemeClr>
          </a:solidFill>
        </p:spPr>
        <p:txBody>
          <a:bodyPr anchor="t"/>
          <a:lstStyle>
            <a:lvl1pPr marL="0" indent="0" algn="ctr">
              <a:spcBef>
                <a:spcPts val="600"/>
              </a:spcBef>
              <a:buNone/>
              <a:defRPr sz="2400">
                <a:solidFill>
                  <a:schemeClr val="tx1">
                    <a:lumMod val="75000"/>
                    <a:lumOff val="2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07492" y="4432301"/>
            <a:ext cx="6922008" cy="400050"/>
          </a:xfrm>
        </p:spPr>
        <p:txBody>
          <a:bodyPr>
            <a:normAutofit/>
          </a:bodyPr>
          <a:lstStyle>
            <a:lvl1pPr marL="0" indent="0">
              <a:lnSpc>
                <a:spcPct val="90000"/>
              </a:lnSpc>
              <a:buNone/>
              <a:defRPr sz="1050">
                <a:solidFill>
                  <a:srgbClr val="26262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B61BEF0D-F0BB-DE4B-95CE-6DB70DBA9567}" type="datetimeFigureOut">
              <a:rPr lang="en-US" smtClean="0"/>
              <a:pPr/>
              <a:t>10/12/2022</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39061581"/>
      </p:ext>
    </p:extLst>
  </p:cSld>
  <p:clrMapOvr>
    <a:overrideClrMapping bg1="lt1" tx1="dk1" bg2="lt2" tx2="dk2" accent1="accent1" accent2="accent2" accent3="accent3" accent4="accent4" accent5="accent5" accent6="accent6" hlink="hlink" folHlink="folHlink"/>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image" Target="../media/image4.png"/><Relationship Id="rId5" Type="http://schemas.openxmlformats.org/officeDocument/2006/relationships/slideLayout" Target="../slideLayouts/slideLayout30.xml"/><Relationship Id="rId10" Type="http://schemas.openxmlformats.org/officeDocument/2006/relationships/image" Target="../media/image3.png"/><Relationship Id="rId4" Type="http://schemas.openxmlformats.org/officeDocument/2006/relationships/slideLayout" Target="../slideLayouts/slideLayout29.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2919" y="374650"/>
            <a:ext cx="8079581" cy="124364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07492" y="1508760"/>
            <a:ext cx="8065294" cy="28246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14350" y="4809335"/>
            <a:ext cx="3086100" cy="171450"/>
          </a:xfrm>
          <a:prstGeom prst="rect">
            <a:avLst/>
          </a:prstGeom>
        </p:spPr>
        <p:txBody>
          <a:bodyPr vert="horz" lIns="91440" tIns="45720" rIns="91440" bIns="45720" rtlCol="0" anchor="ctr"/>
          <a:lstStyle>
            <a:lvl1pPr algn="l">
              <a:defRPr sz="713">
                <a:solidFill>
                  <a:schemeClr val="tx1">
                    <a:alpha val="80000"/>
                  </a:schemeClr>
                </a:solidFill>
              </a:defRPr>
            </a:lvl1pPr>
          </a:lstStyle>
          <a:p>
            <a:fld id="{B61BEF0D-F0BB-DE4B-95CE-6DB70DBA9567}" type="datetimeFigureOut">
              <a:rPr lang="en-US" smtClean="0"/>
              <a:pPr/>
              <a:t>10/12/2022</a:t>
            </a:fld>
            <a:endParaRPr lang="en-US" dirty="0"/>
          </a:p>
        </p:txBody>
      </p:sp>
      <p:sp>
        <p:nvSpPr>
          <p:cNvPr id="5" name="Footer Placeholder 4"/>
          <p:cNvSpPr>
            <a:spLocks noGrp="1"/>
          </p:cNvSpPr>
          <p:nvPr>
            <p:ph type="ftr" sz="quarter" idx="3"/>
          </p:nvPr>
        </p:nvSpPr>
        <p:spPr>
          <a:xfrm>
            <a:off x="514350" y="4916023"/>
            <a:ext cx="3771900" cy="171450"/>
          </a:xfrm>
          <a:prstGeom prst="rect">
            <a:avLst/>
          </a:prstGeom>
        </p:spPr>
        <p:txBody>
          <a:bodyPr vert="horz" lIns="91440" tIns="45720" rIns="91440" bIns="45720" rtlCol="0" anchor="ctr"/>
          <a:lstStyle>
            <a:lvl1pPr algn="l">
              <a:defRPr sz="713"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6572945" y="4407310"/>
            <a:ext cx="2194560" cy="1047779"/>
          </a:xfrm>
          <a:prstGeom prst="rect">
            <a:avLst/>
          </a:prstGeom>
        </p:spPr>
        <p:txBody>
          <a:bodyPr vert="horz" lIns="91440" tIns="45720" rIns="91440" bIns="45720" rtlCol="0" anchor="b"/>
          <a:lstStyle>
            <a:lvl1pPr algn="r">
              <a:defRPr sz="7725" b="0">
                <a:ln>
                  <a:noFill/>
                </a:ln>
                <a:solidFill>
                  <a:schemeClr val="accent1">
                    <a:alpha val="25000"/>
                  </a:schemeClr>
                </a:solidFill>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8293139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649" r:id="rId13"/>
    <p:sldLayoutId id="2147483651" r:id="rId14"/>
    <p:sldLayoutId id="2147483654" r:id="rId15"/>
    <p:sldLayoutId id="2147483661" r:id="rId16"/>
    <p:sldLayoutId id="2147483666" r:id="rId17"/>
  </p:sldLayoutIdLst>
  <p:hf hdr="0" ftr="0" dt="0"/>
  <p:txStyles>
    <p:titleStyle>
      <a:lvl1pPr algn="l" defTabSz="685800" rtl="0" eaLnBrk="1" latinLnBrk="0" hangingPunct="1">
        <a:lnSpc>
          <a:spcPct val="85000"/>
        </a:lnSpc>
        <a:spcBef>
          <a:spcPct val="0"/>
        </a:spcBef>
        <a:buNone/>
        <a:defRPr sz="4050" kern="1200" spc="-90" baseline="0">
          <a:solidFill>
            <a:schemeClr val="accent1"/>
          </a:solidFill>
          <a:latin typeface="+mj-lt"/>
          <a:ea typeface="+mj-ea"/>
          <a:cs typeface="+mj-cs"/>
        </a:defRPr>
      </a:lvl1pPr>
    </p:titleStyle>
    <p:bodyStyle>
      <a:lvl1pPr marL="68580" indent="-68580" algn="l" defTabSz="685800" rtl="0" eaLnBrk="1" latinLnBrk="0" hangingPunct="1">
        <a:lnSpc>
          <a:spcPct val="85000"/>
        </a:lnSpc>
        <a:spcBef>
          <a:spcPts val="975"/>
        </a:spcBef>
        <a:buFont typeface="Arial" pitchFamily="34" charset="0"/>
        <a:buChar char=" "/>
        <a:defRPr sz="1800" kern="1200">
          <a:solidFill>
            <a:schemeClr val="tx1">
              <a:lumMod val="85000"/>
              <a:lumOff val="15000"/>
            </a:schemeClr>
          </a:solidFill>
          <a:latin typeface="+mn-lt"/>
          <a:ea typeface="+mn-ea"/>
          <a:cs typeface="+mn-cs"/>
        </a:defRPr>
      </a:lvl1pPr>
      <a:lvl2pPr marL="260604" indent="-257175" algn="l" defTabSz="685800" rtl="0" eaLnBrk="1" latinLnBrk="0" hangingPunct="1">
        <a:lnSpc>
          <a:spcPct val="85000"/>
        </a:lnSpc>
        <a:spcBef>
          <a:spcPts val="450"/>
        </a:spcBef>
        <a:buFont typeface="Arial" pitchFamily="34" charset="0"/>
        <a:buChar char=" "/>
        <a:defRPr sz="1800" kern="1200">
          <a:solidFill>
            <a:schemeClr val="tx1">
              <a:lumMod val="85000"/>
              <a:lumOff val="15000"/>
            </a:schemeClr>
          </a:solidFill>
          <a:latin typeface="+mn-lt"/>
          <a:ea typeface="+mn-ea"/>
          <a:cs typeface="+mn-cs"/>
        </a:defRPr>
      </a:lvl2pPr>
      <a:lvl3pPr marL="411480" indent="-411480" algn="l" defTabSz="685800" rtl="0" eaLnBrk="1" latinLnBrk="0" hangingPunct="1">
        <a:lnSpc>
          <a:spcPct val="85000"/>
        </a:lnSpc>
        <a:spcBef>
          <a:spcPts val="450"/>
        </a:spcBef>
        <a:buFont typeface="Arial" pitchFamily="34" charset="0"/>
        <a:buChar char=" "/>
        <a:defRPr sz="1500" i="1" kern="1200">
          <a:solidFill>
            <a:schemeClr val="tx1">
              <a:lumMod val="85000"/>
              <a:lumOff val="15000"/>
            </a:schemeClr>
          </a:solidFill>
          <a:latin typeface="+mn-lt"/>
          <a:ea typeface="+mn-ea"/>
          <a:cs typeface="+mn-cs"/>
        </a:defRPr>
      </a:lvl3pPr>
      <a:lvl4pPr marL="617220" indent="-61722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4pPr>
      <a:lvl5pPr marL="822960" indent="-82296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5pPr>
      <a:lvl6pPr marL="9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6pPr>
      <a:lvl7pPr marL="10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7pPr>
      <a:lvl8pPr marL="120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8pPr>
      <a:lvl9pPr marL="1350000" indent="-171450" algn="l" defTabSz="685800" rtl="0" eaLnBrk="1" latinLnBrk="0" hangingPunct="1">
        <a:lnSpc>
          <a:spcPct val="85000"/>
        </a:lnSpc>
        <a:spcBef>
          <a:spcPts val="450"/>
        </a:spcBef>
        <a:buFont typeface="Arial" pitchFamily="34" charset="0"/>
        <a:buChar char=" "/>
        <a:defRPr sz="13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240813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D402A97-28DA-37E6-7567-D1244712F771}"/>
              </a:ext>
            </a:extLst>
          </p:cNvPr>
          <p:cNvSpPr/>
          <p:nvPr userDrawn="1"/>
        </p:nvSpPr>
        <p:spPr>
          <a:xfrm>
            <a:off x="0" y="0"/>
            <a:ext cx="9144000" cy="788670"/>
          </a:xfrm>
          <a:prstGeom prst="rect">
            <a:avLst/>
          </a:prstGeom>
          <a:solidFill>
            <a:srgbClr val="0057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 name="Rectangle 3">
            <a:extLst>
              <a:ext uri="{FF2B5EF4-FFF2-40B4-BE49-F238E27FC236}">
                <a16:creationId xmlns:a16="http://schemas.microsoft.com/office/drawing/2014/main" id="{EC2ADA0C-887D-535D-7C3A-3AD4D4AF7AB1}"/>
              </a:ext>
            </a:extLst>
          </p:cNvPr>
          <p:cNvSpPr/>
          <p:nvPr userDrawn="1"/>
        </p:nvSpPr>
        <p:spPr>
          <a:xfrm>
            <a:off x="0" y="4697730"/>
            <a:ext cx="9144000" cy="445770"/>
          </a:xfrm>
          <a:prstGeom prst="rect">
            <a:avLst/>
          </a:prstGeom>
          <a:solidFill>
            <a:srgbClr val="4A00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Placeholder 1">
            <a:extLst>
              <a:ext uri="{FF2B5EF4-FFF2-40B4-BE49-F238E27FC236}">
                <a16:creationId xmlns:a16="http://schemas.microsoft.com/office/drawing/2014/main" id="{9982A3C5-2536-4D5A-AA52-EC5AA5CDDA7F}"/>
              </a:ext>
            </a:extLst>
          </p:cNvPr>
          <p:cNvSpPr>
            <a:spLocks noGrp="1"/>
          </p:cNvSpPr>
          <p:nvPr>
            <p:ph type="title"/>
          </p:nvPr>
        </p:nvSpPr>
        <p:spPr>
          <a:xfrm>
            <a:off x="628650" y="102870"/>
            <a:ext cx="7742682" cy="48691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2FED228-B52C-461B-923B-F3A6BB3E86A2}"/>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a:extLst>
              <a:ext uri="{FF2B5EF4-FFF2-40B4-BE49-F238E27FC236}">
                <a16:creationId xmlns:a16="http://schemas.microsoft.com/office/drawing/2014/main" id="{7182029E-31AD-CA61-6E8A-15F552068D2A}"/>
              </a:ext>
            </a:extLst>
          </p:cNvPr>
          <p:cNvSpPr txBox="1"/>
          <p:nvPr userDrawn="1"/>
        </p:nvSpPr>
        <p:spPr>
          <a:xfrm>
            <a:off x="8163067" y="4800601"/>
            <a:ext cx="345425" cy="219291"/>
          </a:xfrm>
          <a:prstGeom prst="rect">
            <a:avLst/>
          </a:prstGeom>
          <a:noFill/>
        </p:spPr>
        <p:txBody>
          <a:bodyPr wrap="square" rtlCol="0">
            <a:spAutoFit/>
          </a:bodyPr>
          <a:lstStyle/>
          <a:p>
            <a:pPr algn="r"/>
            <a:fld id="{C19CD24A-73E7-4B1D-BF1D-6603D07BF5B2}" type="slidenum">
              <a:rPr lang="en-US" sz="825" smtClean="0">
                <a:solidFill>
                  <a:srgbClr val="EC9B21"/>
                </a:solidFill>
                <a:latin typeface="Poppins" panose="00000500000000000000" pitchFamily="2" charset="0"/>
                <a:cs typeface="Poppins" panose="00000500000000000000" pitchFamily="2" charset="0"/>
              </a:rPr>
              <a:pPr algn="r"/>
              <a:t>‹#›</a:t>
            </a:fld>
            <a:endParaRPr lang="en-US" sz="825" dirty="0">
              <a:solidFill>
                <a:srgbClr val="EC9B21"/>
              </a:solidFill>
              <a:latin typeface="Poppins" panose="00000500000000000000" pitchFamily="2" charset="0"/>
              <a:cs typeface="Poppins" panose="00000500000000000000" pitchFamily="2" charset="0"/>
            </a:endParaRPr>
          </a:p>
        </p:txBody>
      </p:sp>
      <p:pic>
        <p:nvPicPr>
          <p:cNvPr id="9" name="Picture 8" descr="A picture containing text, sign, clipart&#10;&#10;Description automatically generated">
            <a:extLst>
              <a:ext uri="{FF2B5EF4-FFF2-40B4-BE49-F238E27FC236}">
                <a16:creationId xmlns:a16="http://schemas.microsoft.com/office/drawing/2014/main" id="{08742DC0-0E5E-700B-6970-F4448EA8CE5F}"/>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3600451" y="4697730"/>
            <a:ext cx="1006268" cy="354714"/>
          </a:xfrm>
          <a:prstGeom prst="rect">
            <a:avLst/>
          </a:prstGeom>
        </p:spPr>
      </p:pic>
      <p:pic>
        <p:nvPicPr>
          <p:cNvPr id="10" name="Picture 2" descr="Puget Sound Trends logo">
            <a:extLst>
              <a:ext uri="{FF2B5EF4-FFF2-40B4-BE49-F238E27FC236}">
                <a16:creationId xmlns:a16="http://schemas.microsoft.com/office/drawing/2014/main" id="{E14025E0-C724-37E5-2966-E368EF75542B}"/>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8401051" y="171451"/>
            <a:ext cx="715976" cy="30449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0038C37-446A-2881-7C51-901544BD223E}"/>
              </a:ext>
            </a:extLst>
          </p:cNvPr>
          <p:cNvSpPr txBox="1"/>
          <p:nvPr userDrawn="1"/>
        </p:nvSpPr>
        <p:spPr>
          <a:xfrm>
            <a:off x="342901" y="4800601"/>
            <a:ext cx="921224" cy="346249"/>
          </a:xfrm>
          <a:prstGeom prst="rect">
            <a:avLst/>
          </a:prstGeom>
          <a:noFill/>
        </p:spPr>
        <p:txBody>
          <a:bodyPr wrap="square" rtlCol="0">
            <a:spAutoFit/>
          </a:bodyPr>
          <a:lstStyle/>
          <a:p>
            <a:fld id="{237014DE-4316-44CF-B122-6F3415782883}" type="datetime3">
              <a:rPr lang="en-US" sz="825" smtClean="0">
                <a:solidFill>
                  <a:srgbClr val="EC9B21"/>
                </a:solidFill>
                <a:latin typeface="Poppins" panose="00000500000000000000" pitchFamily="2" charset="0"/>
                <a:cs typeface="Poppins" panose="00000500000000000000" pitchFamily="2" charset="0"/>
              </a:rPr>
              <a:t>12 October 2022</a:t>
            </a:fld>
            <a:endParaRPr lang="en-US" sz="825" dirty="0">
              <a:solidFill>
                <a:srgbClr val="EC9B2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86226944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Lst>
  <p:hf sldNum="0" hdr="0" ftr="0"/>
  <p:txStyles>
    <p:titleStyle>
      <a:lvl1pPr algn="l" defTabSz="685800" rtl="0" eaLnBrk="1" latinLnBrk="0" hangingPunct="1">
        <a:lnSpc>
          <a:spcPct val="90000"/>
        </a:lnSpc>
        <a:spcBef>
          <a:spcPct val="0"/>
        </a:spcBef>
        <a:buNone/>
        <a:defRPr sz="1800" kern="1200">
          <a:solidFill>
            <a:schemeClr val="bg1"/>
          </a:solidFill>
          <a:latin typeface="Poppins Black" panose="00000A00000000000000" pitchFamily="2" charset="0"/>
          <a:ea typeface="+mj-ea"/>
          <a:cs typeface="Poppins Black" panose="00000A00000000000000" pitchFamily="2"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350" kern="1200">
          <a:solidFill>
            <a:srgbClr val="005753"/>
          </a:solidFill>
          <a:latin typeface="Poppins" panose="00000500000000000000" pitchFamily="2" charset="0"/>
          <a:ea typeface="+mn-ea"/>
          <a:cs typeface="Poppins" panose="00000500000000000000" pitchFamily="2" charset="0"/>
        </a:defRPr>
      </a:lvl1pPr>
      <a:lvl2pPr marL="514350" indent="-171450" algn="l" defTabSz="685800" rtl="0" eaLnBrk="1" latinLnBrk="0" hangingPunct="1">
        <a:lnSpc>
          <a:spcPct val="90000"/>
        </a:lnSpc>
        <a:spcBef>
          <a:spcPts val="375"/>
        </a:spcBef>
        <a:buFont typeface="Arial" panose="020B0604020202020204" pitchFamily="34" charset="0"/>
        <a:buChar char="•"/>
        <a:defRPr sz="1200" kern="1200">
          <a:solidFill>
            <a:srgbClr val="005753"/>
          </a:solidFill>
          <a:latin typeface="Poppins" panose="00000500000000000000" pitchFamily="2" charset="0"/>
          <a:ea typeface="+mn-ea"/>
          <a:cs typeface="Poppins" panose="00000500000000000000" pitchFamily="2" charset="0"/>
        </a:defRPr>
      </a:lvl2pPr>
      <a:lvl3pPr marL="857250" indent="-171450" algn="l" defTabSz="685800" rtl="0" eaLnBrk="1" latinLnBrk="0" hangingPunct="1">
        <a:lnSpc>
          <a:spcPct val="90000"/>
        </a:lnSpc>
        <a:spcBef>
          <a:spcPts val="375"/>
        </a:spcBef>
        <a:buFont typeface="Arial" panose="020B0604020202020204" pitchFamily="34" charset="0"/>
        <a:buChar char="•"/>
        <a:defRPr sz="1050" kern="1200">
          <a:solidFill>
            <a:srgbClr val="005753"/>
          </a:solidFill>
          <a:latin typeface="Poppins" panose="00000500000000000000" pitchFamily="2" charset="0"/>
          <a:ea typeface="+mn-ea"/>
          <a:cs typeface="Poppins" panose="00000500000000000000" pitchFamily="2" charset="0"/>
        </a:defRPr>
      </a:lvl3pPr>
      <a:lvl4pPr marL="1200150" indent="-171450" algn="l" defTabSz="685800" rtl="0" eaLnBrk="1" latinLnBrk="0" hangingPunct="1">
        <a:lnSpc>
          <a:spcPct val="90000"/>
        </a:lnSpc>
        <a:spcBef>
          <a:spcPts val="375"/>
        </a:spcBef>
        <a:buFont typeface="Arial" panose="020B0604020202020204" pitchFamily="34" charset="0"/>
        <a:buChar char="•"/>
        <a:defRPr sz="900" kern="1200">
          <a:solidFill>
            <a:srgbClr val="005753"/>
          </a:solidFill>
          <a:latin typeface="Poppins" panose="00000500000000000000" pitchFamily="2" charset="0"/>
          <a:ea typeface="+mn-ea"/>
          <a:cs typeface="Poppins" panose="00000500000000000000" pitchFamily="2" charset="0"/>
        </a:defRPr>
      </a:lvl4pPr>
      <a:lvl5pPr marL="1543050" indent="-171450" algn="l" defTabSz="685800" rtl="0" eaLnBrk="1" latinLnBrk="0" hangingPunct="1">
        <a:lnSpc>
          <a:spcPct val="90000"/>
        </a:lnSpc>
        <a:spcBef>
          <a:spcPts val="375"/>
        </a:spcBef>
        <a:buFont typeface="Arial" panose="020B0604020202020204" pitchFamily="34" charset="0"/>
        <a:buChar char="•"/>
        <a:defRPr sz="750" kern="1200">
          <a:solidFill>
            <a:srgbClr val="005753"/>
          </a:solidFill>
          <a:latin typeface="Poppins" panose="00000500000000000000" pitchFamily="2" charset="0"/>
          <a:ea typeface="+mn-ea"/>
          <a:cs typeface="Poppins" panose="00000500000000000000" pitchFamily="2"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ctr" defTabSz="685800" rtl="0" eaLnBrk="1" latinLnBrk="0" hangingPunct="1">
        <a:defRPr sz="10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9.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4.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4.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9.png"/><Relationship Id="rId7" Type="http://schemas.openxmlformats.org/officeDocument/2006/relationships/hyperlink" Target="https://www.psrc.org/household-travel-survey-program" TargetMode="External"/><Relationship Id="rId2" Type="http://schemas.openxmlformats.org/officeDocument/2006/relationships/notesSlide" Target="../notesSlides/notesSlide18.xml"/><Relationship Id="rId1" Type="http://schemas.openxmlformats.org/officeDocument/2006/relationships/slideLayout" Target="../slideLayouts/slideLayout26.xml"/><Relationship Id="rId6" Type="http://schemas.openxmlformats.org/officeDocument/2006/relationships/hyperlink" Target="mailto:Mgrzybowski@psrc.org" TargetMode="External"/><Relationship Id="rId5" Type="http://schemas.openxmlformats.org/officeDocument/2006/relationships/hyperlink" Target="mailto:Blee@psrc.org" TargetMode="External"/><Relationship Id="rId4" Type="http://schemas.openxmlformats.org/officeDocument/2006/relationships/hyperlink" Target="mailto:Schildress@psrc.org"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4.xml"/><Relationship Id="rId4" Type="http://schemas.openxmlformats.org/officeDocument/2006/relationships/chart" Target="../charts/char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4.xml"/><Relationship Id="rId4" Type="http://schemas.openxmlformats.org/officeDocument/2006/relationships/chart" Target="../charts/char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4.xml"/><Relationship Id="rId4" Type="http://schemas.openxmlformats.org/officeDocument/2006/relationships/chart" Target="../charts/chart4.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9.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hyperlink" Target="https://www.psrc.org/household-travel-survey-progra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9.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7ED5775E-EF45-4658-B46E-F441E1CB16A7}"/>
              </a:ext>
            </a:extLst>
          </p:cNvPr>
          <p:cNvGrpSpPr/>
          <p:nvPr/>
        </p:nvGrpSpPr>
        <p:grpSpPr>
          <a:xfrm>
            <a:off x="0" y="0"/>
            <a:ext cx="9144614" cy="5143500"/>
            <a:chOff x="0" y="0"/>
            <a:chExt cx="9144614" cy="5143500"/>
          </a:xfrm>
        </p:grpSpPr>
        <p:pic>
          <p:nvPicPr>
            <p:cNvPr id="8" name="Picture 7">
              <a:extLst>
                <a:ext uri="{FF2B5EF4-FFF2-40B4-BE49-F238E27FC236}">
                  <a16:creationId xmlns:a16="http://schemas.microsoft.com/office/drawing/2014/main" id="{5634B77B-D55C-4DA6-859E-8BCF915E3E49}"/>
                </a:ext>
              </a:extLst>
            </p:cNvPr>
            <p:cNvPicPr>
              <a:picLocks noChangeAspect="1"/>
            </p:cNvPicPr>
            <p:nvPr/>
          </p:nvPicPr>
          <p:blipFill rotWithShape="1">
            <a:blip r:embed="rId3"/>
            <a:srcRect l="13817" t="22645" r="1282" b="4778"/>
            <a:stretch/>
          </p:blipFill>
          <p:spPr>
            <a:xfrm>
              <a:off x="0" y="0"/>
              <a:ext cx="9144614" cy="5143500"/>
            </a:xfrm>
            <a:prstGeom prst="rect">
              <a:avLst/>
            </a:prstGeom>
          </p:spPr>
        </p:pic>
        <p:sp>
          <p:nvSpPr>
            <p:cNvPr id="10" name="Rectangle: Rounded Corners 9">
              <a:extLst>
                <a:ext uri="{FF2B5EF4-FFF2-40B4-BE49-F238E27FC236}">
                  <a16:creationId xmlns:a16="http://schemas.microsoft.com/office/drawing/2014/main" id="{524817B5-1D42-4D84-A828-465721015377}"/>
                </a:ext>
              </a:extLst>
            </p:cNvPr>
            <p:cNvSpPr/>
            <p:nvPr/>
          </p:nvSpPr>
          <p:spPr>
            <a:xfrm rot="183351">
              <a:off x="7071963" y="3833599"/>
              <a:ext cx="217732" cy="76432"/>
            </a:xfrm>
            <a:prstGeom prst="roundRect">
              <a:avLst/>
            </a:prstGeom>
            <a:solidFill>
              <a:schemeClr val="tx1">
                <a:lumMod val="50000"/>
                <a:lumOff val="50000"/>
                <a:alpha val="9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F95189FF-35BE-4135-AB2E-DD5F4CE7875F}"/>
                </a:ext>
              </a:extLst>
            </p:cNvPr>
            <p:cNvSpPr/>
            <p:nvPr/>
          </p:nvSpPr>
          <p:spPr>
            <a:xfrm>
              <a:off x="6081448" y="3592594"/>
              <a:ext cx="73152" cy="36576"/>
            </a:xfrm>
            <a:prstGeom prst="roundRect">
              <a:avLst/>
            </a:prstGeom>
            <a:solidFill>
              <a:schemeClr val="tx1">
                <a:lumMod val="50000"/>
                <a:lumOff val="50000"/>
                <a:alpha val="9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82DA3C4-4F1D-4139-8459-F711BB3C5E9C}"/>
                </a:ext>
              </a:extLst>
            </p:cNvPr>
            <p:cNvSpPr/>
            <p:nvPr/>
          </p:nvSpPr>
          <p:spPr>
            <a:xfrm>
              <a:off x="5500423" y="3476578"/>
              <a:ext cx="64008" cy="27432"/>
            </a:xfrm>
            <a:prstGeom prst="roundRect">
              <a:avLst/>
            </a:prstGeom>
            <a:solidFill>
              <a:schemeClr val="tx1">
                <a:lumMod val="50000"/>
                <a:lumOff val="50000"/>
                <a:alpha val="9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9" name="TextBox 8"/>
          <p:cNvSpPr txBox="1"/>
          <p:nvPr/>
        </p:nvSpPr>
        <p:spPr>
          <a:xfrm>
            <a:off x="58859" y="95777"/>
            <a:ext cx="8439838" cy="1344984"/>
          </a:xfrm>
          <a:prstGeom prst="rect">
            <a:avLst/>
          </a:prstGeom>
          <a:noFill/>
        </p:spPr>
        <p:txBody>
          <a:bodyPr wrap="square" rtlCol="0">
            <a:spAutoFit/>
          </a:bodyPr>
          <a:lstStyle/>
          <a:p>
            <a:pPr marL="102884">
              <a:lnSpc>
                <a:spcPct val="110000"/>
              </a:lnSpc>
            </a:pPr>
            <a:r>
              <a:rPr lang="en-US" sz="2800" b="1" dirty="0">
                <a:latin typeface="Poppins" panose="00000500000000000000" pitchFamily="2" charset="0"/>
                <a:cs typeface="Poppins" panose="00000500000000000000" pitchFamily="2" charset="0"/>
              </a:rPr>
              <a:t>Puget Sound Regional </a:t>
            </a:r>
            <a:br>
              <a:rPr lang="en-US" sz="2800" b="1" dirty="0">
                <a:latin typeface="Poppins" panose="00000500000000000000" pitchFamily="2" charset="0"/>
                <a:cs typeface="Poppins" panose="00000500000000000000" pitchFamily="2" charset="0"/>
              </a:rPr>
            </a:br>
            <a:r>
              <a:rPr lang="en-US" sz="2800" b="1" dirty="0">
                <a:latin typeface="Poppins" panose="00000500000000000000" pitchFamily="2" charset="0"/>
                <a:cs typeface="Poppins" panose="00000500000000000000" pitchFamily="2" charset="0"/>
              </a:rPr>
              <a:t>Household Travel Survey Program</a:t>
            </a:r>
            <a:endParaRPr lang="en-US" dirty="0">
              <a:latin typeface="Poppins" panose="00000500000000000000" pitchFamily="2" charset="0"/>
              <a:cs typeface="Poppins" panose="00000500000000000000" pitchFamily="2" charset="0"/>
            </a:endParaRPr>
          </a:p>
          <a:p>
            <a:pPr marL="102884">
              <a:lnSpc>
                <a:spcPct val="110000"/>
              </a:lnSpc>
            </a:pPr>
            <a:r>
              <a:rPr lang="en-US" dirty="0">
                <a:solidFill>
                  <a:schemeClr val="tx1">
                    <a:lumMod val="75000"/>
                    <a:lumOff val="25000"/>
                  </a:schemeClr>
                </a:solidFill>
                <a:latin typeface="Poppins" panose="00000500000000000000" pitchFamily="2" charset="0"/>
                <a:cs typeface="Poppins" panose="00000500000000000000" pitchFamily="2" charset="0"/>
              </a:rPr>
              <a:t>2022 October 12</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28701" y="4452275"/>
            <a:ext cx="2324403" cy="691225"/>
          </a:xfrm>
          <a:prstGeom prst="rect">
            <a:avLst/>
          </a:prstGeom>
        </p:spPr>
      </p:pic>
      <p:sp>
        <p:nvSpPr>
          <p:cNvPr id="5" name="Text Box 10">
            <a:extLst>
              <a:ext uri="{FF2B5EF4-FFF2-40B4-BE49-F238E27FC236}">
                <a16:creationId xmlns:a16="http://schemas.microsoft.com/office/drawing/2014/main" id="{9B1C43FA-A106-43A4-9744-38DAE25A3717}"/>
              </a:ext>
            </a:extLst>
          </p:cNvPr>
          <p:cNvSpPr txBox="1">
            <a:spLocks noChangeArrowheads="1"/>
          </p:cNvSpPr>
          <p:nvPr/>
        </p:nvSpPr>
        <p:spPr bwMode="auto">
          <a:xfrm>
            <a:off x="153127" y="4315739"/>
            <a:ext cx="4574990" cy="7219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sz="1600">
                <a:solidFill>
                  <a:schemeClr val="tx1"/>
                </a:solidFill>
                <a:latin typeface="Arial" charset="0"/>
              </a:defRPr>
            </a:lvl1pPr>
            <a:lvl2pPr marL="742950" indent="-285750" eaLnBrk="0" hangingPunct="0">
              <a:defRPr sz="1600">
                <a:solidFill>
                  <a:schemeClr val="tx1"/>
                </a:solidFill>
                <a:latin typeface="Arial" charset="0"/>
              </a:defRPr>
            </a:lvl2pPr>
            <a:lvl3pPr marL="1143000" indent="-228600" eaLnBrk="0" hangingPunct="0">
              <a:defRPr sz="1600">
                <a:solidFill>
                  <a:schemeClr val="tx1"/>
                </a:solidFill>
                <a:latin typeface="Arial" charset="0"/>
              </a:defRPr>
            </a:lvl3pPr>
            <a:lvl4pPr marL="1600200" indent="-228600" eaLnBrk="0" hangingPunct="0">
              <a:defRPr sz="1600">
                <a:solidFill>
                  <a:schemeClr val="tx1"/>
                </a:solidFill>
                <a:latin typeface="Arial" charset="0"/>
              </a:defRPr>
            </a:lvl4pPr>
            <a:lvl5pPr marL="2057400" indent="-228600" eaLnBrk="0" hangingPunct="0">
              <a:defRPr sz="1600">
                <a:solidFill>
                  <a:schemeClr val="tx1"/>
                </a:solidFill>
                <a:latin typeface="Arial" charset="0"/>
              </a:defRPr>
            </a:lvl5pPr>
            <a:lvl6pPr marL="2514600" indent="-228600" eaLnBrk="0" fontAlgn="base" hangingPunct="0">
              <a:spcBef>
                <a:spcPct val="0"/>
              </a:spcBef>
              <a:spcAft>
                <a:spcPct val="0"/>
              </a:spcAft>
              <a:defRPr sz="1600">
                <a:solidFill>
                  <a:schemeClr val="tx1"/>
                </a:solidFill>
                <a:latin typeface="Arial" charset="0"/>
              </a:defRPr>
            </a:lvl6pPr>
            <a:lvl7pPr marL="2971800" indent="-228600" eaLnBrk="0" fontAlgn="base" hangingPunct="0">
              <a:spcBef>
                <a:spcPct val="0"/>
              </a:spcBef>
              <a:spcAft>
                <a:spcPct val="0"/>
              </a:spcAft>
              <a:defRPr sz="1600">
                <a:solidFill>
                  <a:schemeClr val="tx1"/>
                </a:solidFill>
                <a:latin typeface="Arial" charset="0"/>
              </a:defRPr>
            </a:lvl7pPr>
            <a:lvl8pPr marL="3429000" indent="-228600" eaLnBrk="0" fontAlgn="base" hangingPunct="0">
              <a:spcBef>
                <a:spcPct val="0"/>
              </a:spcBef>
              <a:spcAft>
                <a:spcPct val="0"/>
              </a:spcAft>
              <a:defRPr sz="1600">
                <a:solidFill>
                  <a:schemeClr val="tx1"/>
                </a:solidFill>
                <a:latin typeface="Arial" charset="0"/>
              </a:defRPr>
            </a:lvl8pPr>
            <a:lvl9pPr marL="3886200" indent="-228600" eaLnBrk="0" fontAlgn="base" hangingPunct="0">
              <a:spcBef>
                <a:spcPct val="0"/>
              </a:spcBef>
              <a:spcAft>
                <a:spcPct val="0"/>
              </a:spcAft>
              <a:defRPr sz="1600">
                <a:solidFill>
                  <a:schemeClr val="tx1"/>
                </a:solidFill>
                <a:latin typeface="Arial" charset="0"/>
              </a:defRPr>
            </a:lvl9pPr>
          </a:lstStyle>
          <a:p>
            <a:pPr eaLnBrk="1" hangingPunct="1">
              <a:lnSpc>
                <a:spcPct val="75000"/>
              </a:lnSpc>
              <a:spcBef>
                <a:spcPct val="50000"/>
              </a:spcBef>
            </a:pPr>
            <a:r>
              <a:rPr lang="en-US" sz="2000" dirty="0">
                <a:solidFill>
                  <a:schemeClr val="bg1">
                    <a:lumMod val="95000"/>
                  </a:schemeClr>
                </a:solidFill>
                <a:latin typeface="Poppins" panose="00000500000000000000" pitchFamily="2" charset="0"/>
                <a:cs typeface="Poppins" panose="00000500000000000000" pitchFamily="2" charset="0"/>
              </a:rPr>
              <a:t>Megan Grzybowski // </a:t>
            </a:r>
            <a:r>
              <a:rPr lang="en-US" sz="1800" dirty="0">
                <a:solidFill>
                  <a:schemeClr val="bg1">
                    <a:lumMod val="95000"/>
                  </a:schemeClr>
                </a:solidFill>
                <a:latin typeface="Poppins" panose="00000500000000000000" pitchFamily="2" charset="0"/>
                <a:cs typeface="Poppins" panose="00000500000000000000" pitchFamily="2" charset="0"/>
              </a:rPr>
              <a:t>Data Intern</a:t>
            </a:r>
          </a:p>
          <a:p>
            <a:pPr eaLnBrk="1" hangingPunct="1">
              <a:lnSpc>
                <a:spcPct val="75000"/>
              </a:lnSpc>
              <a:spcBef>
                <a:spcPct val="50000"/>
              </a:spcBef>
            </a:pPr>
            <a:r>
              <a:rPr lang="en-US" sz="2000" dirty="0">
                <a:solidFill>
                  <a:schemeClr val="bg1">
                    <a:lumMod val="95000"/>
                  </a:schemeClr>
                </a:solidFill>
                <a:latin typeface="Poppins" panose="00000500000000000000" pitchFamily="2" charset="0"/>
                <a:cs typeface="Poppins" panose="00000500000000000000" pitchFamily="2" charset="0"/>
              </a:rPr>
              <a:t>Travel Survey Analysis Team</a:t>
            </a:r>
            <a:endParaRPr lang="en-US" sz="1800" dirty="0">
              <a:solidFill>
                <a:schemeClr val="bg1">
                  <a:lumMod val="95000"/>
                </a:schemeClr>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514691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6F3A69-1A96-EB1A-726D-636DEA71B67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2" name="TextBox 1">
            <a:extLst>
              <a:ext uri="{FF2B5EF4-FFF2-40B4-BE49-F238E27FC236}">
                <a16:creationId xmlns:a16="http://schemas.microsoft.com/office/drawing/2014/main" id="{6C7E7C61-3106-5F29-DCA7-875EBEC9237B}"/>
              </a:ext>
            </a:extLst>
          </p:cNvPr>
          <p:cNvSpPr txBox="1"/>
          <p:nvPr/>
        </p:nvSpPr>
        <p:spPr>
          <a:xfrm>
            <a:off x="1118502" y="143461"/>
            <a:ext cx="6899888" cy="646331"/>
          </a:xfrm>
          <a:prstGeom prst="rect">
            <a:avLst/>
          </a:prstGeom>
          <a:noFill/>
        </p:spPr>
        <p:txBody>
          <a:bodyPr wrap="square" rtlCol="0">
            <a:spAutoFit/>
          </a:bodyPr>
          <a:lstStyle/>
          <a:p>
            <a:pPr algn="ctr"/>
            <a:r>
              <a:rPr lang="en-US" dirty="0">
                <a:latin typeface="Poppins" panose="00000500000000000000" pitchFamily="2" charset="0"/>
                <a:cs typeface="Poppins" panose="00000500000000000000" pitchFamily="2" charset="0"/>
              </a:rPr>
              <a:t>The share of households having </a:t>
            </a:r>
            <a:r>
              <a:rPr lang="en-US" b="1" dirty="0">
                <a:latin typeface="Poppins" panose="00000500000000000000" pitchFamily="2" charset="0"/>
                <a:cs typeface="Poppins" panose="00000500000000000000" pitchFamily="2" charset="0"/>
              </a:rPr>
              <a:t>work or service </a:t>
            </a:r>
            <a:r>
              <a:rPr lang="en-US" dirty="0">
                <a:latin typeface="Poppins" panose="00000500000000000000" pitchFamily="2" charset="0"/>
                <a:cs typeface="Poppins" panose="00000500000000000000" pitchFamily="2" charset="0"/>
              </a:rPr>
              <a:t>at the home </a:t>
            </a:r>
            <a:r>
              <a:rPr lang="en-US" b="1" dirty="0">
                <a:latin typeface="Poppins" panose="00000500000000000000" pitchFamily="2" charset="0"/>
                <a:cs typeface="Poppins" panose="00000500000000000000" pitchFamily="2" charset="0"/>
              </a:rPr>
              <a:t>stayed about the same</a:t>
            </a:r>
            <a:r>
              <a:rPr lang="en-US" dirty="0">
                <a:latin typeface="Poppins" panose="00000500000000000000" pitchFamily="2" charset="0"/>
                <a:cs typeface="Poppins" panose="00000500000000000000" pitchFamily="2" charset="0"/>
              </a:rPr>
              <a:t>, at around </a:t>
            </a:r>
            <a:r>
              <a:rPr lang="en-US" b="1" dirty="0">
                <a:latin typeface="Poppins" panose="00000500000000000000" pitchFamily="2" charset="0"/>
                <a:cs typeface="Poppins" panose="00000500000000000000" pitchFamily="2" charset="0"/>
              </a:rPr>
              <a:t>5%</a:t>
            </a:r>
            <a:r>
              <a:rPr lang="en-US" dirty="0">
                <a:latin typeface="Poppins" panose="00000500000000000000" pitchFamily="2" charset="0"/>
                <a:cs typeface="Poppins" panose="00000500000000000000" pitchFamily="2" charset="0"/>
              </a:rPr>
              <a:t>.</a:t>
            </a:r>
          </a:p>
        </p:txBody>
      </p:sp>
      <p:pic>
        <p:nvPicPr>
          <p:cNvPr id="3" name="Picture 2">
            <a:extLst>
              <a:ext uri="{FF2B5EF4-FFF2-40B4-BE49-F238E27FC236}">
                <a16:creationId xmlns:a16="http://schemas.microsoft.com/office/drawing/2014/main" id="{942D62BC-4397-D8D5-7A92-054A8BDCF1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4" name="TextBox 3">
            <a:extLst>
              <a:ext uri="{FF2B5EF4-FFF2-40B4-BE49-F238E27FC236}">
                <a16:creationId xmlns:a16="http://schemas.microsoft.com/office/drawing/2014/main" id="{7085E3B9-39AE-603B-B416-6E84EB94F0B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10</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10" name="Picture 9" descr="Chart, box and whisker chart&#10;&#10;Description automatically generated">
            <a:extLst>
              <a:ext uri="{FF2B5EF4-FFF2-40B4-BE49-F238E27FC236}">
                <a16:creationId xmlns:a16="http://schemas.microsoft.com/office/drawing/2014/main" id="{5DB62A2A-AB1D-18CA-E740-BA9FA7C3F242}"/>
              </a:ext>
            </a:extLst>
          </p:cNvPr>
          <p:cNvPicPr>
            <a:picLocks noChangeAspect="1"/>
          </p:cNvPicPr>
          <p:nvPr/>
        </p:nvPicPr>
        <p:blipFill>
          <a:blip r:embed="rId4"/>
          <a:stretch>
            <a:fillRect/>
          </a:stretch>
        </p:blipFill>
        <p:spPr>
          <a:xfrm>
            <a:off x="1237961" y="986346"/>
            <a:ext cx="6668078" cy="4115157"/>
          </a:xfrm>
          <a:prstGeom prst="rect">
            <a:avLst/>
          </a:prstGeom>
        </p:spPr>
      </p:pic>
    </p:spTree>
    <p:extLst>
      <p:ext uri="{BB962C8B-B14F-4D97-AF65-F5344CB8AC3E}">
        <p14:creationId xmlns:p14="http://schemas.microsoft.com/office/powerpoint/2010/main" val="1888579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C9DA969-CBCF-6BCD-9939-79A93BE8B5BF}"/>
              </a:ext>
            </a:extLst>
          </p:cNvPr>
          <p:cNvSpPr/>
          <p:nvPr/>
        </p:nvSpPr>
        <p:spPr>
          <a:xfrm>
            <a:off x="-7107" y="0"/>
            <a:ext cx="9151107" cy="1206062"/>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4" name="TextBox 3">
            <a:extLst>
              <a:ext uri="{FF2B5EF4-FFF2-40B4-BE49-F238E27FC236}">
                <a16:creationId xmlns:a16="http://schemas.microsoft.com/office/drawing/2014/main" id="{8A97DA07-3B1F-CFCA-3ABC-4132047E728F}"/>
              </a:ext>
            </a:extLst>
          </p:cNvPr>
          <p:cNvSpPr txBox="1"/>
          <p:nvPr/>
        </p:nvSpPr>
        <p:spPr>
          <a:xfrm>
            <a:off x="307428" y="143461"/>
            <a:ext cx="8529143" cy="923330"/>
          </a:xfrm>
          <a:prstGeom prst="rect">
            <a:avLst/>
          </a:prstGeom>
          <a:noFill/>
        </p:spPr>
        <p:txBody>
          <a:bodyPr wrap="square" rtlCol="0">
            <a:spAutoFit/>
          </a:bodyPr>
          <a:lstStyle/>
          <a:p>
            <a:pPr algn="ctr"/>
            <a:r>
              <a:rPr lang="en-US" b="1" dirty="0">
                <a:latin typeface="Poppins" panose="00000500000000000000" pitchFamily="2" charset="0"/>
                <a:cs typeface="Poppins" panose="00000500000000000000" pitchFamily="2" charset="0"/>
              </a:rPr>
              <a:t>Food, grocery, and package </a:t>
            </a:r>
            <a:r>
              <a:rPr lang="en-US" dirty="0">
                <a:latin typeface="Poppins" panose="00000500000000000000" pitchFamily="2" charset="0"/>
                <a:cs typeface="Poppins" panose="00000500000000000000" pitchFamily="2" charset="0"/>
              </a:rPr>
              <a:t>home delivery</a:t>
            </a:r>
            <a:r>
              <a:rPr lang="en-US" b="1" dirty="0">
                <a:latin typeface="Poppins" panose="00000500000000000000" pitchFamily="2" charset="0"/>
                <a:cs typeface="Poppins" panose="00000500000000000000" pitchFamily="2" charset="0"/>
              </a:rPr>
              <a:t> increased from 2017 to 2021. Package delivery </a:t>
            </a:r>
            <a:r>
              <a:rPr lang="en-US" dirty="0">
                <a:latin typeface="Poppins" panose="00000500000000000000" pitchFamily="2" charset="0"/>
                <a:cs typeface="Poppins" panose="00000500000000000000" pitchFamily="2" charset="0"/>
              </a:rPr>
              <a:t>is only type that is </a:t>
            </a:r>
            <a:r>
              <a:rPr lang="en-US" b="1" dirty="0">
                <a:latin typeface="Poppins" panose="00000500000000000000" pitchFamily="2" charset="0"/>
                <a:cs typeface="Poppins" panose="00000500000000000000" pitchFamily="2" charset="0"/>
              </a:rPr>
              <a:t>more than 5% </a:t>
            </a:r>
            <a:r>
              <a:rPr lang="en-US" dirty="0">
                <a:latin typeface="Poppins" panose="00000500000000000000" pitchFamily="2" charset="0"/>
                <a:cs typeface="Poppins" panose="00000500000000000000" pitchFamily="2" charset="0"/>
              </a:rPr>
              <a:t>on an average weekday.</a:t>
            </a:r>
          </a:p>
        </p:txBody>
      </p:sp>
      <p:pic>
        <p:nvPicPr>
          <p:cNvPr id="6" name="Picture 5" descr="Chart, histogram&#10;&#10;Description automatically generated">
            <a:extLst>
              <a:ext uri="{FF2B5EF4-FFF2-40B4-BE49-F238E27FC236}">
                <a16:creationId xmlns:a16="http://schemas.microsoft.com/office/drawing/2014/main" id="{2C2F59EA-85FA-AD97-FE66-859C1DA7EE29}"/>
              </a:ext>
            </a:extLst>
          </p:cNvPr>
          <p:cNvPicPr>
            <a:picLocks noChangeAspect="1"/>
          </p:cNvPicPr>
          <p:nvPr/>
        </p:nvPicPr>
        <p:blipFill>
          <a:blip r:embed="rId3"/>
          <a:stretch>
            <a:fillRect/>
          </a:stretch>
        </p:blipFill>
        <p:spPr>
          <a:xfrm>
            <a:off x="1401837" y="1235000"/>
            <a:ext cx="6333218" cy="3908500"/>
          </a:xfrm>
          <a:prstGeom prst="rect">
            <a:avLst/>
          </a:prstGeom>
        </p:spPr>
      </p:pic>
      <p:pic>
        <p:nvPicPr>
          <p:cNvPr id="7" name="Picture 6">
            <a:extLst>
              <a:ext uri="{FF2B5EF4-FFF2-40B4-BE49-F238E27FC236}">
                <a16:creationId xmlns:a16="http://schemas.microsoft.com/office/drawing/2014/main" id="{472F493D-73E0-DA52-9043-60B0E099D41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8" name="TextBox 7">
            <a:extLst>
              <a:ext uri="{FF2B5EF4-FFF2-40B4-BE49-F238E27FC236}">
                <a16:creationId xmlns:a16="http://schemas.microsoft.com/office/drawing/2014/main" id="{55C51762-DE4C-D993-9185-91E824EC3BD5}"/>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11</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061575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11" name="TextBox 5"/>
          <p:cNvSpPr txBox="1">
            <a:spLocks noChangeArrowheads="1"/>
          </p:cNvSpPr>
          <p:nvPr/>
        </p:nvSpPr>
        <p:spPr bwMode="auto">
          <a:xfrm>
            <a:off x="428625" y="267341"/>
            <a:ext cx="6100763" cy="391389"/>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Delivery Trends</a:t>
            </a:r>
          </a:p>
        </p:txBody>
      </p:sp>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12</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 name="TextBox 3">
            <a:extLst>
              <a:ext uri="{FF2B5EF4-FFF2-40B4-BE49-F238E27FC236}">
                <a16:creationId xmlns:a16="http://schemas.microsoft.com/office/drawing/2014/main" id="{D57A151A-1089-D2C9-9CF0-4AD8609EDDD5}"/>
              </a:ext>
            </a:extLst>
          </p:cNvPr>
          <p:cNvSpPr txBox="1"/>
          <p:nvPr/>
        </p:nvSpPr>
        <p:spPr>
          <a:xfrm>
            <a:off x="2250031" y="1498184"/>
            <a:ext cx="4636829" cy="1938992"/>
          </a:xfrm>
          <a:prstGeom prst="rect">
            <a:avLst/>
          </a:prstGeom>
          <a:noFill/>
        </p:spPr>
        <p:txBody>
          <a:bodyPr wrap="square" rtlCol="0">
            <a:spAutoFit/>
          </a:bodyPr>
          <a:lstStyle/>
          <a:p>
            <a:r>
              <a:rPr lang="en-US" sz="2400" dirty="0">
                <a:solidFill>
                  <a:srgbClr val="92278F"/>
                </a:solidFill>
                <a:latin typeface="Poppins" panose="00000500000000000000" pitchFamily="2" charset="0"/>
                <a:cs typeface="Poppins" panose="00000500000000000000" pitchFamily="2" charset="0"/>
              </a:rPr>
              <a:t>Household Income</a:t>
            </a:r>
          </a:p>
          <a:p>
            <a:endParaRPr lang="en-US" sz="2400" dirty="0">
              <a:solidFill>
                <a:srgbClr val="92278F"/>
              </a:solidFill>
              <a:latin typeface="Poppins" panose="00000500000000000000" pitchFamily="2" charset="0"/>
              <a:cs typeface="Poppins" panose="00000500000000000000" pitchFamily="2" charset="0"/>
            </a:endParaRPr>
          </a:p>
          <a:p>
            <a:r>
              <a:rPr lang="en-US" sz="2400" dirty="0">
                <a:solidFill>
                  <a:srgbClr val="92278F"/>
                </a:solidFill>
                <a:latin typeface="Poppins" panose="00000500000000000000" pitchFamily="2" charset="0"/>
                <a:cs typeface="Poppins" panose="00000500000000000000" pitchFamily="2" charset="0"/>
              </a:rPr>
              <a:t>Lifecycle or Household Stage</a:t>
            </a:r>
          </a:p>
          <a:p>
            <a:endParaRPr lang="en-US" sz="2400" dirty="0">
              <a:solidFill>
                <a:srgbClr val="92278F"/>
              </a:solidFill>
              <a:latin typeface="Poppins" panose="00000500000000000000" pitchFamily="2" charset="0"/>
              <a:cs typeface="Poppins" panose="00000500000000000000" pitchFamily="2" charset="0"/>
            </a:endParaRPr>
          </a:p>
          <a:p>
            <a:r>
              <a:rPr lang="en-US" sz="2400" dirty="0">
                <a:solidFill>
                  <a:srgbClr val="92278F"/>
                </a:solidFill>
                <a:latin typeface="Poppins" panose="00000500000000000000" pitchFamily="2" charset="0"/>
                <a:cs typeface="Poppins" panose="00000500000000000000" pitchFamily="2" charset="0"/>
              </a:rPr>
              <a:t>Regional Growth Centers</a:t>
            </a:r>
          </a:p>
        </p:txBody>
      </p:sp>
    </p:spTree>
    <p:extLst>
      <p:ext uri="{BB962C8B-B14F-4D97-AF65-F5344CB8AC3E}">
        <p14:creationId xmlns:p14="http://schemas.microsoft.com/office/powerpoint/2010/main" val="4962183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FAD582A-DA50-B68F-C402-68C5736D9DF7}"/>
              </a:ext>
            </a:extLst>
          </p:cNvPr>
          <p:cNvSpPr/>
          <p:nvPr/>
        </p:nvSpPr>
        <p:spPr>
          <a:xfrm>
            <a:off x="-7107" y="0"/>
            <a:ext cx="9151107" cy="1206062"/>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13</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 name="TextBox 7">
            <a:extLst>
              <a:ext uri="{FF2B5EF4-FFF2-40B4-BE49-F238E27FC236}">
                <a16:creationId xmlns:a16="http://schemas.microsoft.com/office/drawing/2014/main" id="{C135E23C-0361-BE97-B629-EA2B13E2F5DD}"/>
              </a:ext>
            </a:extLst>
          </p:cNvPr>
          <p:cNvSpPr txBox="1"/>
          <p:nvPr/>
        </p:nvSpPr>
        <p:spPr>
          <a:xfrm>
            <a:off x="441339" y="49651"/>
            <a:ext cx="8529143" cy="1077218"/>
          </a:xfrm>
          <a:prstGeom prst="rect">
            <a:avLst/>
          </a:prstGeom>
          <a:noFill/>
        </p:spPr>
        <p:txBody>
          <a:bodyPr wrap="square" rtlCol="0">
            <a:spAutoFit/>
          </a:bodyPr>
          <a:lstStyle/>
          <a:p>
            <a:pPr algn="ctr"/>
            <a:r>
              <a:rPr lang="en-US" sz="2000" b="1" dirty="0">
                <a:latin typeface="Poppins" panose="00000500000000000000" pitchFamily="2" charset="0"/>
                <a:cs typeface="Poppins" panose="00000500000000000000" pitchFamily="2" charset="0"/>
              </a:rPr>
              <a:t>Deliveries and </a:t>
            </a:r>
            <a:r>
              <a:rPr lang="en-US" sz="2000" b="1" u="sng" dirty="0">
                <a:latin typeface="Poppins" panose="00000500000000000000" pitchFamily="2" charset="0"/>
                <a:cs typeface="Poppins" panose="00000500000000000000" pitchFamily="2" charset="0"/>
              </a:rPr>
              <a:t>Household Income</a:t>
            </a:r>
            <a:r>
              <a:rPr lang="en-US" sz="2000" b="1" dirty="0">
                <a:latin typeface="Poppins" panose="00000500000000000000" pitchFamily="2" charset="0"/>
                <a:cs typeface="Poppins" panose="00000500000000000000" pitchFamily="2" charset="0"/>
              </a:rPr>
              <a:t>:</a:t>
            </a:r>
          </a:p>
          <a:p>
            <a:pPr algn="ctr"/>
            <a:endParaRPr lang="en-US" sz="1200" b="1" dirty="0">
              <a:latin typeface="Poppins" panose="00000500000000000000" pitchFamily="2" charset="0"/>
              <a:cs typeface="Poppins" panose="00000500000000000000" pitchFamily="2" charset="0"/>
            </a:endParaRPr>
          </a:p>
          <a:p>
            <a:pPr algn="ctr"/>
            <a:r>
              <a:rPr lang="en-US" sz="1600" b="1" dirty="0">
                <a:latin typeface="Poppins" panose="00000500000000000000" pitchFamily="2" charset="0"/>
                <a:cs typeface="Poppins" panose="00000500000000000000" pitchFamily="2" charset="0"/>
              </a:rPr>
              <a:t>Higher income households </a:t>
            </a:r>
            <a:r>
              <a:rPr lang="en-US" sz="1600" dirty="0">
                <a:latin typeface="Poppins" panose="00000500000000000000" pitchFamily="2" charset="0"/>
                <a:cs typeface="Poppins" panose="00000500000000000000" pitchFamily="2" charset="0"/>
              </a:rPr>
              <a:t>were </a:t>
            </a:r>
            <a:r>
              <a:rPr lang="en-US" sz="1600" b="1" dirty="0">
                <a:latin typeface="Poppins" panose="00000500000000000000" pitchFamily="2" charset="0"/>
                <a:cs typeface="Poppins" panose="00000500000000000000" pitchFamily="2" charset="0"/>
              </a:rPr>
              <a:t>substantially more likely </a:t>
            </a:r>
            <a:r>
              <a:rPr lang="en-US" sz="1600" dirty="0">
                <a:latin typeface="Poppins" panose="00000500000000000000" pitchFamily="2" charset="0"/>
                <a:cs typeface="Poppins" panose="00000500000000000000" pitchFamily="2" charset="0"/>
              </a:rPr>
              <a:t>to get a food/meal delivery as compared to lower income households in 2021, but not previously.</a:t>
            </a:r>
          </a:p>
        </p:txBody>
      </p:sp>
      <p:pic>
        <p:nvPicPr>
          <p:cNvPr id="6" name="Picture 5" descr="Chart, box and whisker chart&#10;&#10;Description automatically generated">
            <a:extLst>
              <a:ext uri="{FF2B5EF4-FFF2-40B4-BE49-F238E27FC236}">
                <a16:creationId xmlns:a16="http://schemas.microsoft.com/office/drawing/2014/main" id="{FE7632E9-5C9F-D4AD-3D0C-5613C4B89660}"/>
              </a:ext>
            </a:extLst>
          </p:cNvPr>
          <p:cNvPicPr>
            <a:picLocks noChangeAspect="1"/>
          </p:cNvPicPr>
          <p:nvPr/>
        </p:nvPicPr>
        <p:blipFill>
          <a:blip r:embed="rId4"/>
          <a:stretch>
            <a:fillRect/>
          </a:stretch>
        </p:blipFill>
        <p:spPr>
          <a:xfrm>
            <a:off x="1416321" y="1248491"/>
            <a:ext cx="6311357" cy="3895009"/>
          </a:xfrm>
          <a:prstGeom prst="rect">
            <a:avLst/>
          </a:prstGeom>
        </p:spPr>
      </p:pic>
    </p:spTree>
    <p:extLst>
      <p:ext uri="{BB962C8B-B14F-4D97-AF65-F5344CB8AC3E}">
        <p14:creationId xmlns:p14="http://schemas.microsoft.com/office/powerpoint/2010/main" val="2053010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FAD582A-DA50-B68F-C402-68C5736D9DF7}"/>
              </a:ext>
            </a:extLst>
          </p:cNvPr>
          <p:cNvSpPr/>
          <p:nvPr/>
        </p:nvSpPr>
        <p:spPr>
          <a:xfrm>
            <a:off x="-7107" y="0"/>
            <a:ext cx="9151107" cy="1206062"/>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14</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8" name="TextBox 7">
            <a:extLst>
              <a:ext uri="{FF2B5EF4-FFF2-40B4-BE49-F238E27FC236}">
                <a16:creationId xmlns:a16="http://schemas.microsoft.com/office/drawing/2014/main" id="{C135E23C-0361-BE97-B629-EA2B13E2F5DD}"/>
              </a:ext>
            </a:extLst>
          </p:cNvPr>
          <p:cNvSpPr txBox="1"/>
          <p:nvPr/>
        </p:nvSpPr>
        <p:spPr>
          <a:xfrm>
            <a:off x="441339" y="49651"/>
            <a:ext cx="8529143" cy="1077218"/>
          </a:xfrm>
          <a:prstGeom prst="rect">
            <a:avLst/>
          </a:prstGeom>
          <a:noFill/>
        </p:spPr>
        <p:txBody>
          <a:bodyPr wrap="square" rtlCol="0">
            <a:spAutoFit/>
          </a:bodyPr>
          <a:lstStyle/>
          <a:p>
            <a:pPr algn="ctr"/>
            <a:r>
              <a:rPr lang="en-US" sz="2000" b="1" dirty="0">
                <a:latin typeface="Poppins" panose="00000500000000000000" pitchFamily="2" charset="0"/>
                <a:cs typeface="Poppins" panose="00000500000000000000" pitchFamily="2" charset="0"/>
              </a:rPr>
              <a:t>Deliveries and </a:t>
            </a:r>
            <a:r>
              <a:rPr lang="en-US" sz="2000" b="1" u="sng" dirty="0">
                <a:latin typeface="Poppins" panose="00000500000000000000" pitchFamily="2" charset="0"/>
                <a:cs typeface="Poppins" panose="00000500000000000000" pitchFamily="2" charset="0"/>
              </a:rPr>
              <a:t>Household Income</a:t>
            </a:r>
            <a:r>
              <a:rPr lang="en-US" sz="2000" b="1" dirty="0">
                <a:latin typeface="Poppins" panose="00000500000000000000" pitchFamily="2" charset="0"/>
                <a:cs typeface="Poppins" panose="00000500000000000000" pitchFamily="2" charset="0"/>
              </a:rPr>
              <a:t>:</a:t>
            </a:r>
          </a:p>
          <a:p>
            <a:pPr algn="ctr"/>
            <a:endParaRPr lang="en-US" sz="1200" b="1" dirty="0">
              <a:latin typeface="Poppins" panose="00000500000000000000" pitchFamily="2" charset="0"/>
              <a:cs typeface="Poppins" panose="00000500000000000000" pitchFamily="2" charset="0"/>
            </a:endParaRPr>
          </a:p>
          <a:p>
            <a:pPr marR="0" lvl="0" algn="ctr" defTabSz="914400" rtl="0" eaLnBrk="1" fontAlgn="auto" latinLnBrk="0" hangingPunct="1">
              <a:lnSpc>
                <a:spcPct val="100000"/>
              </a:lnSpc>
              <a:spcBef>
                <a:spcPts val="0"/>
              </a:spcBef>
              <a:spcAft>
                <a:spcPts val="0"/>
              </a:spcAft>
              <a:buClrTx/>
              <a:buSzTx/>
              <a:tabLst/>
              <a:defRPr/>
            </a:pPr>
            <a:r>
              <a:rPr lang="en-US" sz="1600" dirty="0">
                <a:latin typeface="Poppins" panose="00000500000000000000" pitchFamily="2" charset="0"/>
                <a:cs typeface="Poppins" panose="00000500000000000000" pitchFamily="2" charset="0"/>
              </a:rPr>
              <a:t>For </a:t>
            </a:r>
            <a:r>
              <a:rPr lang="en-US" sz="1600" b="1" dirty="0">
                <a:latin typeface="Poppins" panose="00000500000000000000" pitchFamily="2" charset="0"/>
                <a:cs typeface="Poppins" panose="00000500000000000000" pitchFamily="2" charset="0"/>
              </a:rPr>
              <a:t>package</a:t>
            </a:r>
            <a:r>
              <a:rPr lang="en-US" sz="1600" b="0" dirty="0">
                <a:latin typeface="Poppins" panose="00000500000000000000" pitchFamily="2" charset="0"/>
                <a:cs typeface="Poppins" panose="00000500000000000000" pitchFamily="2" charset="0"/>
              </a:rPr>
              <a:t> </a:t>
            </a:r>
            <a:r>
              <a:rPr lang="en-US" sz="1600" b="1" dirty="0">
                <a:latin typeface="Poppins" panose="00000500000000000000" pitchFamily="2" charset="0"/>
                <a:cs typeface="Poppins" panose="00000500000000000000" pitchFamily="2" charset="0"/>
              </a:rPr>
              <a:t>deliveries, </a:t>
            </a:r>
            <a:r>
              <a:rPr lang="en-US" sz="1600" b="0" dirty="0">
                <a:latin typeface="Poppins" panose="00000500000000000000" pitchFamily="2" charset="0"/>
                <a:cs typeface="Poppins" panose="00000500000000000000" pitchFamily="2" charset="0"/>
              </a:rPr>
              <a:t>lower income households had a significant spike in these type of deliveries.</a:t>
            </a:r>
            <a:endParaRPr lang="en-US" sz="1600" dirty="0">
              <a:latin typeface="Poppins" panose="00000500000000000000" pitchFamily="2" charset="0"/>
              <a:cs typeface="Poppins" panose="00000500000000000000" pitchFamily="2" charset="0"/>
            </a:endParaRPr>
          </a:p>
        </p:txBody>
      </p:sp>
      <p:pic>
        <p:nvPicPr>
          <p:cNvPr id="4" name="Picture 3" descr="Chart, box and whisker chart&#10;&#10;Description automatically generated">
            <a:extLst>
              <a:ext uri="{FF2B5EF4-FFF2-40B4-BE49-F238E27FC236}">
                <a16:creationId xmlns:a16="http://schemas.microsoft.com/office/drawing/2014/main" id="{C7DA2CBE-CD5D-055D-4B89-D0226DFA648B}"/>
              </a:ext>
            </a:extLst>
          </p:cNvPr>
          <p:cNvPicPr>
            <a:picLocks noChangeAspect="1"/>
          </p:cNvPicPr>
          <p:nvPr/>
        </p:nvPicPr>
        <p:blipFill>
          <a:blip r:embed="rId4"/>
          <a:stretch>
            <a:fillRect/>
          </a:stretch>
        </p:blipFill>
        <p:spPr>
          <a:xfrm>
            <a:off x="1451144" y="1255714"/>
            <a:ext cx="6241712" cy="3852028"/>
          </a:xfrm>
          <a:prstGeom prst="rect">
            <a:avLst/>
          </a:prstGeom>
        </p:spPr>
      </p:pic>
    </p:spTree>
    <p:extLst>
      <p:ext uri="{BB962C8B-B14F-4D97-AF65-F5344CB8AC3E}">
        <p14:creationId xmlns:p14="http://schemas.microsoft.com/office/powerpoint/2010/main" val="17981225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15</a:t>
            </a:r>
          </a:p>
        </p:txBody>
      </p:sp>
      <p:sp>
        <p:nvSpPr>
          <p:cNvPr id="14" name="Rectangle 13">
            <a:extLst>
              <a:ext uri="{FF2B5EF4-FFF2-40B4-BE49-F238E27FC236}">
                <a16:creationId xmlns:a16="http://schemas.microsoft.com/office/drawing/2014/main" id="{5A782549-E86F-DD77-036E-AC72BEF8B024}"/>
              </a:ext>
            </a:extLst>
          </p:cNvPr>
          <p:cNvSpPr/>
          <p:nvPr/>
        </p:nvSpPr>
        <p:spPr>
          <a:xfrm>
            <a:off x="-7107" y="0"/>
            <a:ext cx="9151107" cy="1206062"/>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15" name="TextBox 14">
            <a:extLst>
              <a:ext uri="{FF2B5EF4-FFF2-40B4-BE49-F238E27FC236}">
                <a16:creationId xmlns:a16="http://schemas.microsoft.com/office/drawing/2014/main" id="{CAEA7FE9-4ECE-B455-0EB4-1C6860843B56}"/>
              </a:ext>
            </a:extLst>
          </p:cNvPr>
          <p:cNvSpPr txBox="1"/>
          <p:nvPr/>
        </p:nvSpPr>
        <p:spPr>
          <a:xfrm>
            <a:off x="0" y="101680"/>
            <a:ext cx="9088723" cy="1077218"/>
          </a:xfrm>
          <a:prstGeom prst="rect">
            <a:avLst/>
          </a:prstGeom>
          <a:noFill/>
        </p:spPr>
        <p:txBody>
          <a:bodyPr wrap="square" rtlCol="0">
            <a:spAutoFit/>
          </a:bodyPr>
          <a:lstStyle/>
          <a:p>
            <a:pPr algn="ctr"/>
            <a:r>
              <a:rPr lang="en-US" sz="2000" b="1" dirty="0">
                <a:latin typeface="Poppins" panose="00000500000000000000" pitchFamily="2" charset="0"/>
                <a:cs typeface="Poppins" panose="00000500000000000000" pitchFamily="2" charset="0"/>
              </a:rPr>
              <a:t>Deliveries and </a:t>
            </a:r>
            <a:r>
              <a:rPr lang="en-US" sz="2000" b="1" u="sng" dirty="0">
                <a:latin typeface="Poppins" panose="00000500000000000000" pitchFamily="2" charset="0"/>
                <a:cs typeface="Poppins" panose="00000500000000000000" pitchFamily="2" charset="0"/>
              </a:rPr>
              <a:t>Lifecycle (2021 alone)</a:t>
            </a:r>
            <a:r>
              <a:rPr lang="en-US" sz="2000" b="1" dirty="0">
                <a:latin typeface="Poppins" panose="00000500000000000000" pitchFamily="2" charset="0"/>
                <a:cs typeface="Poppins" panose="00000500000000000000" pitchFamily="2" charset="0"/>
              </a:rPr>
              <a:t>:</a:t>
            </a:r>
          </a:p>
          <a:p>
            <a:pPr algn="ctr"/>
            <a:endParaRPr lang="en-US" sz="1200" b="1" dirty="0">
              <a:latin typeface="Poppins" panose="00000500000000000000" pitchFamily="2" charset="0"/>
              <a:cs typeface="Poppins" panose="00000500000000000000" pitchFamily="2" charset="0"/>
            </a:endParaRPr>
          </a:p>
          <a:p>
            <a:pPr algn="ctr"/>
            <a:r>
              <a:rPr lang="en-US" sz="1600" b="1" dirty="0">
                <a:latin typeface="Poppins" panose="00000500000000000000" pitchFamily="2" charset="0"/>
                <a:cs typeface="Poppins" panose="00000500000000000000" pitchFamily="2" charset="0"/>
              </a:rPr>
              <a:t>Households with children</a:t>
            </a:r>
            <a:r>
              <a:rPr lang="en-US" sz="1600" dirty="0">
                <a:latin typeface="Poppins" panose="00000500000000000000" pitchFamily="2" charset="0"/>
                <a:cs typeface="Poppins" panose="00000500000000000000" pitchFamily="2" charset="0"/>
              </a:rPr>
              <a:t> received the most packages in 2021, but the other home deliveries and services </a:t>
            </a:r>
            <a:r>
              <a:rPr lang="en-US" sz="1600" b="1" dirty="0">
                <a:latin typeface="Poppins" panose="00000500000000000000" pitchFamily="2" charset="0"/>
                <a:cs typeface="Poppins" panose="00000500000000000000" pitchFamily="2" charset="0"/>
              </a:rPr>
              <a:t>remained relatively stable.</a:t>
            </a:r>
          </a:p>
        </p:txBody>
      </p:sp>
      <p:pic>
        <p:nvPicPr>
          <p:cNvPr id="4" name="Picture 3" descr="Chart, histogram&#10;&#10;Description automatically generated">
            <a:extLst>
              <a:ext uri="{FF2B5EF4-FFF2-40B4-BE49-F238E27FC236}">
                <a16:creationId xmlns:a16="http://schemas.microsoft.com/office/drawing/2014/main" id="{B37502A1-99C7-1BEF-DFEC-9A8F2897553C}"/>
              </a:ext>
            </a:extLst>
          </p:cNvPr>
          <p:cNvPicPr>
            <a:picLocks noChangeAspect="1"/>
          </p:cNvPicPr>
          <p:nvPr/>
        </p:nvPicPr>
        <p:blipFill>
          <a:blip r:embed="rId4"/>
          <a:stretch>
            <a:fillRect/>
          </a:stretch>
        </p:blipFill>
        <p:spPr>
          <a:xfrm>
            <a:off x="1451091" y="1297413"/>
            <a:ext cx="6234709" cy="3846087"/>
          </a:xfrm>
          <a:prstGeom prst="rect">
            <a:avLst/>
          </a:prstGeom>
        </p:spPr>
      </p:pic>
    </p:spTree>
    <p:extLst>
      <p:ext uri="{BB962C8B-B14F-4D97-AF65-F5344CB8AC3E}">
        <p14:creationId xmlns:p14="http://schemas.microsoft.com/office/powerpoint/2010/main" val="3693432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17</a:t>
            </a:r>
          </a:p>
        </p:txBody>
      </p:sp>
      <p:sp>
        <p:nvSpPr>
          <p:cNvPr id="14" name="Rectangle 13">
            <a:extLst>
              <a:ext uri="{FF2B5EF4-FFF2-40B4-BE49-F238E27FC236}">
                <a16:creationId xmlns:a16="http://schemas.microsoft.com/office/drawing/2014/main" id="{5A782549-E86F-DD77-036E-AC72BEF8B024}"/>
              </a:ext>
            </a:extLst>
          </p:cNvPr>
          <p:cNvSpPr/>
          <p:nvPr/>
        </p:nvSpPr>
        <p:spPr>
          <a:xfrm>
            <a:off x="-7107" y="0"/>
            <a:ext cx="9151107" cy="1206062"/>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15" name="TextBox 14">
            <a:extLst>
              <a:ext uri="{FF2B5EF4-FFF2-40B4-BE49-F238E27FC236}">
                <a16:creationId xmlns:a16="http://schemas.microsoft.com/office/drawing/2014/main" id="{CAEA7FE9-4ECE-B455-0EB4-1C6860843B56}"/>
              </a:ext>
            </a:extLst>
          </p:cNvPr>
          <p:cNvSpPr txBox="1"/>
          <p:nvPr/>
        </p:nvSpPr>
        <p:spPr>
          <a:xfrm>
            <a:off x="0" y="101680"/>
            <a:ext cx="9088723" cy="1077218"/>
          </a:xfrm>
          <a:prstGeom prst="rect">
            <a:avLst/>
          </a:prstGeom>
          <a:noFill/>
        </p:spPr>
        <p:txBody>
          <a:bodyPr wrap="square" rtlCol="0">
            <a:spAutoFit/>
          </a:bodyPr>
          <a:lstStyle/>
          <a:p>
            <a:pPr algn="ctr"/>
            <a:r>
              <a:rPr lang="en-US" sz="2000" b="1" dirty="0">
                <a:latin typeface="Poppins" panose="00000500000000000000" pitchFamily="2" charset="0"/>
                <a:cs typeface="Poppins" panose="00000500000000000000" pitchFamily="2" charset="0"/>
              </a:rPr>
              <a:t>Deliveries and </a:t>
            </a:r>
            <a:r>
              <a:rPr lang="en-US" sz="2000" b="1" u="sng" dirty="0">
                <a:latin typeface="Poppins" panose="00000500000000000000" pitchFamily="2" charset="0"/>
                <a:cs typeface="Poppins" panose="00000500000000000000" pitchFamily="2" charset="0"/>
              </a:rPr>
              <a:t>Regional Growth Centers</a:t>
            </a:r>
            <a:r>
              <a:rPr lang="en-US" sz="2000" b="1" dirty="0">
                <a:latin typeface="Poppins" panose="00000500000000000000" pitchFamily="2" charset="0"/>
                <a:cs typeface="Poppins" panose="00000500000000000000" pitchFamily="2" charset="0"/>
              </a:rPr>
              <a:t>:</a:t>
            </a:r>
          </a:p>
          <a:p>
            <a:pPr algn="ctr"/>
            <a:endParaRPr lang="en-US" sz="1200" b="1" dirty="0">
              <a:latin typeface="Poppins" panose="00000500000000000000" pitchFamily="2" charset="0"/>
              <a:cs typeface="Poppins" panose="00000500000000000000" pitchFamily="2" charset="0"/>
            </a:endParaRPr>
          </a:p>
          <a:p>
            <a:pPr algn="ctr"/>
            <a:r>
              <a:rPr lang="en-US" sz="1600" b="1" dirty="0">
                <a:latin typeface="Poppins" panose="00000500000000000000" pitchFamily="2" charset="0"/>
                <a:cs typeface="Poppins" panose="00000500000000000000" pitchFamily="2" charset="0"/>
              </a:rPr>
              <a:t>Food and grocery deliveries</a:t>
            </a:r>
            <a:r>
              <a:rPr lang="en-US" sz="1600" dirty="0">
                <a:latin typeface="Poppins" panose="00000500000000000000" pitchFamily="2" charset="0"/>
                <a:cs typeface="Poppins" panose="00000500000000000000" pitchFamily="2" charset="0"/>
              </a:rPr>
              <a:t> in RGCs </a:t>
            </a:r>
            <a:r>
              <a:rPr lang="en-US" sz="1600" b="1" dirty="0">
                <a:latin typeface="Poppins" panose="00000500000000000000" pitchFamily="2" charset="0"/>
                <a:cs typeface="Poppins" panose="00000500000000000000" pitchFamily="2" charset="0"/>
              </a:rPr>
              <a:t>remained relatively stable</a:t>
            </a:r>
            <a:r>
              <a:rPr lang="en-US" sz="1600" dirty="0">
                <a:latin typeface="Poppins" panose="00000500000000000000" pitchFamily="2" charset="0"/>
                <a:cs typeface="Poppins" panose="00000500000000000000" pitchFamily="2" charset="0"/>
              </a:rPr>
              <a:t>, while the same deliveries </a:t>
            </a:r>
            <a:r>
              <a:rPr lang="en-US" sz="1600" b="1" dirty="0">
                <a:latin typeface="Poppins" panose="00000500000000000000" pitchFamily="2" charset="0"/>
                <a:cs typeface="Poppins" panose="00000500000000000000" pitchFamily="2" charset="0"/>
              </a:rPr>
              <a:t>outside</a:t>
            </a:r>
            <a:r>
              <a:rPr lang="en-US" sz="1600" dirty="0">
                <a:latin typeface="Poppins" panose="00000500000000000000" pitchFamily="2" charset="0"/>
                <a:cs typeface="Poppins" panose="00000500000000000000" pitchFamily="2" charset="0"/>
              </a:rPr>
              <a:t> of RGCs </a:t>
            </a:r>
            <a:r>
              <a:rPr lang="en-US" sz="1600" b="1" dirty="0">
                <a:latin typeface="Poppins" panose="00000500000000000000" pitchFamily="2" charset="0"/>
                <a:cs typeface="Poppins" panose="00000500000000000000" pitchFamily="2" charset="0"/>
              </a:rPr>
              <a:t>more than doubled to over 4%</a:t>
            </a:r>
            <a:r>
              <a:rPr lang="en-US" sz="1600" dirty="0">
                <a:latin typeface="Poppins" panose="00000500000000000000" pitchFamily="2" charset="0"/>
                <a:cs typeface="Poppins" panose="00000500000000000000" pitchFamily="2" charset="0"/>
              </a:rPr>
              <a:t>.</a:t>
            </a:r>
          </a:p>
        </p:txBody>
      </p:sp>
      <p:pic>
        <p:nvPicPr>
          <p:cNvPr id="4" name="Picture 3" descr="Chart, bar chart&#10;&#10;Description automatically generated">
            <a:extLst>
              <a:ext uri="{FF2B5EF4-FFF2-40B4-BE49-F238E27FC236}">
                <a16:creationId xmlns:a16="http://schemas.microsoft.com/office/drawing/2014/main" id="{E7432093-1E1B-6480-29F4-5475CC6DBBEB}"/>
              </a:ext>
            </a:extLst>
          </p:cNvPr>
          <p:cNvPicPr>
            <a:picLocks noChangeAspect="1"/>
          </p:cNvPicPr>
          <p:nvPr/>
        </p:nvPicPr>
        <p:blipFill>
          <a:blip r:embed="rId4"/>
          <a:stretch>
            <a:fillRect/>
          </a:stretch>
        </p:blipFill>
        <p:spPr>
          <a:xfrm>
            <a:off x="1390889" y="1223138"/>
            <a:ext cx="6355113" cy="3920362"/>
          </a:xfrm>
          <a:prstGeom prst="rect">
            <a:avLst/>
          </a:prstGeom>
        </p:spPr>
      </p:pic>
    </p:spTree>
    <p:extLst>
      <p:ext uri="{BB962C8B-B14F-4D97-AF65-F5344CB8AC3E}">
        <p14:creationId xmlns:p14="http://schemas.microsoft.com/office/powerpoint/2010/main" val="2923030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8E46CC-976D-4E23-B5A5-27E99EFD4A3E}"/>
              </a:ext>
            </a:extLst>
          </p:cNvPr>
          <p:cNvPicPr>
            <a:picLocks noChangeAspect="1"/>
          </p:cNvPicPr>
          <p:nvPr/>
        </p:nvPicPr>
        <p:blipFill>
          <a:blip r:embed="rId3"/>
          <a:stretch>
            <a:fillRect/>
          </a:stretch>
        </p:blipFill>
        <p:spPr>
          <a:xfrm>
            <a:off x="6762" y="0"/>
            <a:ext cx="2987199" cy="5143501"/>
          </a:xfrm>
          <a:prstGeom prst="rect">
            <a:avLst/>
          </a:prstGeom>
        </p:spPr>
      </p:pic>
      <p:sp>
        <p:nvSpPr>
          <p:cNvPr id="7" name="Rectangle 6"/>
          <p:cNvSpPr/>
          <p:nvPr/>
        </p:nvSpPr>
        <p:spPr>
          <a:xfrm>
            <a:off x="2980091" y="-2"/>
            <a:ext cx="6163909" cy="923827"/>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11" name="TextBox 5"/>
          <p:cNvSpPr txBox="1">
            <a:spLocks noChangeArrowheads="1"/>
          </p:cNvSpPr>
          <p:nvPr/>
        </p:nvSpPr>
        <p:spPr bwMode="auto">
          <a:xfrm>
            <a:off x="3113436" y="294173"/>
            <a:ext cx="5779007" cy="335476"/>
          </a:xfrm>
          <a:prstGeom prst="rect">
            <a:avLst/>
          </a:prstGeom>
          <a:noFill/>
          <a:ln w="9525">
            <a:noFill/>
            <a:miter lim="800000"/>
            <a:headEnd/>
            <a:tailEnd/>
          </a:ln>
        </p:spPr>
        <p:txBody>
          <a:bodyPr wrap="square" lIns="0" tIns="0" rIns="0" bIns="0" anchor="b">
            <a:prstTxWarp prst="textNoShape">
              <a:avLst/>
            </a:prstTxWarp>
            <a:spAutoFit/>
          </a:bodyPr>
          <a:lstStyle/>
          <a:p>
            <a:pPr marL="0" marR="0" lvl="0" indent="0"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Future Applications for Delivery Data</a:t>
            </a:r>
          </a:p>
        </p:txBody>
      </p:sp>
      <p:sp>
        <p:nvSpPr>
          <p:cNvPr id="6" name="TextBox 5">
            <a:extLst>
              <a:ext uri="{FF2B5EF4-FFF2-40B4-BE49-F238E27FC236}">
                <a16:creationId xmlns:a16="http://schemas.microsoft.com/office/drawing/2014/main" id="{3251DFDB-ABA0-4024-AE43-4BD05667401A}"/>
              </a:ext>
            </a:extLst>
          </p:cNvPr>
          <p:cNvSpPr txBox="1"/>
          <p:nvPr/>
        </p:nvSpPr>
        <p:spPr>
          <a:xfrm>
            <a:off x="3126981" y="1812335"/>
            <a:ext cx="5751916" cy="2031325"/>
          </a:xfrm>
          <a:prstGeom prst="rect">
            <a:avLst/>
          </a:prstGeom>
          <a:noFill/>
        </p:spPr>
        <p:txBody>
          <a:bodyPr wrap="square" rtlCol="0">
            <a:spAutoFit/>
          </a:bodyPr>
          <a:lstStyle/>
          <a:p>
            <a:pPr marL="228600" marR="0" lvl="0" indent="-228600"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Academics</a:t>
            </a:r>
            <a:r>
              <a:rPr kumimoji="0" lang="en-US" b="0" i="0" u="none" strike="noStrike" kern="1200" cap="none" spc="0" normalizeH="0" noProof="0" dirty="0">
                <a:ln>
                  <a:noFill/>
                </a:ln>
                <a:solidFill>
                  <a:srgbClr val="92278F"/>
                </a:solidFill>
                <a:effectLst/>
                <a:uLnTx/>
                <a:uFillTx/>
                <a:latin typeface="Poppins" panose="00000500000000000000" pitchFamily="2" charset="0"/>
                <a:cs typeface="Poppins" panose="00000500000000000000" pitchFamily="2" charset="0"/>
              </a:rPr>
              <a:t> and Modelling Generation</a:t>
            </a:r>
            <a:r>
              <a:rPr kumimoji="0" lang="en-US"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 </a:t>
            </a:r>
            <a:r>
              <a:rPr lang="en-US" dirty="0">
                <a:solidFill>
                  <a:schemeClr val="tx1">
                    <a:lumMod val="65000"/>
                    <a:lumOff val="35000"/>
                  </a:schemeClr>
                </a:solidFill>
                <a:latin typeface="Poppins" panose="00000500000000000000" pitchFamily="2" charset="0"/>
                <a:cs typeface="Poppins" panose="00000500000000000000" pitchFamily="2" charset="0"/>
              </a:rPr>
              <a:t>Carnegie Mellon University has been able to use the delivery data available through PSRC to analyze </a:t>
            </a:r>
            <a:r>
              <a:rPr kumimoji="0" lang="en-US" b="0" i="0" u="sng"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travel behavior</a:t>
            </a:r>
            <a:r>
              <a:rPr kumimoji="0" lang="en-US" b="0" i="0"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and</a:t>
            </a:r>
            <a:r>
              <a:rPr kumimoji="0" lang="en-US" b="0" i="0" strike="noStrike" kern="1200" cap="none" spc="0" normalizeH="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a:t>
            </a:r>
            <a:r>
              <a:rPr lang="en-US" u="sng" dirty="0">
                <a:solidFill>
                  <a:schemeClr val="tx1">
                    <a:lumMod val="65000"/>
                    <a:lumOff val="35000"/>
                  </a:schemeClr>
                </a:solidFill>
                <a:latin typeface="Poppins" panose="00000500000000000000" pitchFamily="2" charset="0"/>
                <a:cs typeface="Poppins" panose="00000500000000000000" pitchFamily="2" charset="0"/>
              </a:rPr>
              <a:t>congestion</a:t>
            </a:r>
            <a:r>
              <a:rPr kumimoji="0" lang="en-US"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on a </a:t>
            </a:r>
            <a:r>
              <a:rPr kumimoji="0" lang="en-US" b="0" i="0" u="sng"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typical weekday</a:t>
            </a:r>
            <a:r>
              <a:rPr kumimoji="0" lang="en-US"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a:t>
            </a:r>
          </a:p>
          <a:p>
            <a:pPr marL="742950" lvl="1" indent="-285750">
              <a:buFont typeface="Arial" panose="020B0604020202020204" pitchFamily="34" charset="0"/>
              <a:buChar char="•"/>
              <a:defRPr/>
            </a:pPr>
            <a:r>
              <a:rPr kumimoji="0" lang="en-US"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Opportunities to continue</a:t>
            </a:r>
            <a:r>
              <a:rPr kumimoji="0" lang="en-US" b="0" i="0" u="none" strike="noStrike" kern="1200" cap="none" spc="0" normalizeH="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and support these efforts nationally.</a:t>
            </a:r>
            <a:endParaRPr kumimoji="0" lang="en-US"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endParaRPr>
          </a:p>
        </p:txBody>
      </p:sp>
      <p:pic>
        <p:nvPicPr>
          <p:cNvPr id="4" name="Picture 3">
            <a:extLst>
              <a:ext uri="{FF2B5EF4-FFF2-40B4-BE49-F238E27FC236}">
                <a16:creationId xmlns:a16="http://schemas.microsoft.com/office/drawing/2014/main" id="{188AF5ED-677B-844A-B8B4-D62A8E88A7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5" name="TextBox 4">
            <a:extLst>
              <a:ext uri="{FF2B5EF4-FFF2-40B4-BE49-F238E27FC236}">
                <a16:creationId xmlns:a16="http://schemas.microsoft.com/office/drawing/2014/main" id="{00F6024A-3828-F885-356F-942E1DCACCCE}"/>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effectLst/>
                <a:uLnTx/>
                <a:uFillTx/>
                <a:latin typeface="Arial" panose="020B0604020202020204" pitchFamily="34" charset="0"/>
                <a:ea typeface="+mn-ea"/>
                <a:cs typeface="Arial" panose="020B0604020202020204" pitchFamily="34" charset="0"/>
              </a:rPr>
              <a:t>18</a:t>
            </a:r>
            <a:endParaRPr kumimoji="0" lang="en-US" sz="1800" b="0" i="0" u="none" strike="noStrike" kern="1200" cap="none" spc="0" normalizeH="0" baseline="0" noProof="0" dirty="0">
              <a:ln>
                <a:noFill/>
              </a:ln>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125309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Arial" panose="020B0604020202020204"/>
            </a:endParaRPr>
          </a:p>
        </p:txBody>
      </p:sp>
      <p:pic>
        <p:nvPicPr>
          <p:cNvPr id="7" name="Picture Placeholder 6">
            <a:extLst>
              <a:ext uri="{FF2B5EF4-FFF2-40B4-BE49-F238E27FC236}">
                <a16:creationId xmlns:a16="http://schemas.microsoft.com/office/drawing/2014/main" id="{38270C0C-E32C-0765-B372-D638C8327133}"/>
              </a:ext>
            </a:extLst>
          </p:cNvPr>
          <p:cNvPicPr>
            <a:picLocks noGrp="1" noChangeAspect="1"/>
          </p:cNvPicPr>
          <p:nvPr>
            <p:ph type="pic" sz="quarter" idx="11"/>
          </p:nvPr>
        </p:nvPicPr>
        <p:blipFill rotWithShape="1">
          <a:blip r:embed="rId3"/>
          <a:srcRect t="9091" r="35364"/>
          <a:stretch/>
        </p:blipFill>
        <p:spPr>
          <a:xfrm>
            <a:off x="2642616" y="7"/>
            <a:ext cx="6501384" cy="5143493"/>
          </a:xfrm>
          <a:prstGeom prst="rect">
            <a:avLst/>
          </a:prstGeom>
        </p:spPr>
      </p:pic>
      <p:sp>
        <p:nvSpPr>
          <p:cNvPr id="28" name="Rectangle 2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1" cy="51435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dirty="0">
              <a:solidFill>
                <a:prstClr val="white"/>
              </a:solidFill>
              <a:latin typeface="Arial" panose="020B0604020202020204"/>
            </a:endParaRPr>
          </a:p>
        </p:txBody>
      </p:sp>
      <p:sp>
        <p:nvSpPr>
          <p:cNvPr id="3" name="Title 1"/>
          <p:cNvSpPr>
            <a:spLocks noGrp="1"/>
          </p:cNvSpPr>
          <p:nvPr>
            <p:ph type="ctrTitle"/>
          </p:nvPr>
        </p:nvSpPr>
        <p:spPr>
          <a:xfrm>
            <a:off x="358486" y="841772"/>
            <a:ext cx="3017520" cy="2129259"/>
          </a:xfrm>
        </p:spPr>
        <p:txBody>
          <a:bodyPr vert="horz" lIns="68580" tIns="34290" rIns="68580" bIns="34290" rtlCol="0" anchor="b">
            <a:normAutofit/>
          </a:bodyPr>
          <a:lstStyle/>
          <a:p>
            <a:pPr algn="l"/>
            <a:r>
              <a:rPr lang="en-US" dirty="0">
                <a:solidFill>
                  <a:schemeClr val="tx1"/>
                </a:solidFill>
                <a:latin typeface="Poppins" panose="00000500000000000000" pitchFamily="2" charset="0"/>
                <a:cs typeface="Poppins" panose="00000500000000000000" pitchFamily="2" charset="0"/>
              </a:rPr>
              <a:t>Thank you.</a:t>
            </a:r>
          </a:p>
        </p:txBody>
      </p:sp>
      <p:sp>
        <p:nvSpPr>
          <p:cNvPr id="4" name="Subtitle 2"/>
          <p:cNvSpPr>
            <a:spLocks noGrp="1"/>
          </p:cNvSpPr>
          <p:nvPr>
            <p:ph type="subTitle" idx="1"/>
          </p:nvPr>
        </p:nvSpPr>
        <p:spPr>
          <a:xfrm>
            <a:off x="346210" y="3574000"/>
            <a:ext cx="4422859" cy="1192720"/>
          </a:xfrm>
        </p:spPr>
        <p:txBody>
          <a:bodyPr vert="horz" lIns="68580" tIns="34290" rIns="68580" bIns="34290" rtlCol="0" anchor="ctr">
            <a:normAutofit/>
          </a:bodyPr>
          <a:lstStyle/>
          <a:p>
            <a:pPr algn="l"/>
            <a:r>
              <a:rPr lang="en-US" sz="1500" dirty="0">
                <a:solidFill>
                  <a:schemeClr val="tx1"/>
                </a:solidFill>
                <a:latin typeface="Poppins" panose="00000500000000000000" pitchFamily="2" charset="0"/>
                <a:cs typeface="Poppins" panose="00000500000000000000" pitchFamily="2" charset="0"/>
              </a:rPr>
              <a:t>Suzanne Childress </a:t>
            </a:r>
            <a:r>
              <a:rPr lang="en-US" sz="1500" dirty="0">
                <a:solidFill>
                  <a:schemeClr val="tx1"/>
                </a:solidFill>
                <a:latin typeface="Poppins" panose="00000500000000000000" pitchFamily="2" charset="0"/>
                <a:cs typeface="Poppins" panose="00000500000000000000" pitchFamily="2" charset="0"/>
                <a:hlinkClick r:id="rId4"/>
              </a:rPr>
              <a:t>Schildress@psrc.org</a:t>
            </a:r>
            <a:endParaRPr lang="en-US" sz="1500" dirty="0">
              <a:solidFill>
                <a:schemeClr val="tx1"/>
              </a:solidFill>
              <a:latin typeface="Poppins" panose="00000500000000000000" pitchFamily="2" charset="0"/>
              <a:cs typeface="Poppins" panose="00000500000000000000" pitchFamily="2" charset="0"/>
            </a:endParaRPr>
          </a:p>
          <a:p>
            <a:pPr algn="l"/>
            <a:r>
              <a:rPr lang="en-US" sz="1500" dirty="0">
                <a:solidFill>
                  <a:schemeClr val="tx1"/>
                </a:solidFill>
                <a:latin typeface="Poppins" panose="00000500000000000000" pitchFamily="2" charset="0"/>
                <a:cs typeface="Poppins" panose="00000500000000000000" pitchFamily="2" charset="0"/>
              </a:rPr>
              <a:t>Brian Lee </a:t>
            </a:r>
            <a:r>
              <a:rPr lang="en-US" sz="1500" dirty="0">
                <a:solidFill>
                  <a:schemeClr val="tx1"/>
                </a:solidFill>
                <a:latin typeface="Poppins" panose="00000500000000000000" pitchFamily="2" charset="0"/>
                <a:cs typeface="Poppins" panose="00000500000000000000" pitchFamily="2" charset="0"/>
                <a:hlinkClick r:id="rId5"/>
              </a:rPr>
              <a:t>Blee@psrc.org</a:t>
            </a:r>
            <a:endParaRPr lang="en-US" sz="1500" dirty="0">
              <a:solidFill>
                <a:schemeClr val="tx1"/>
              </a:solidFill>
              <a:latin typeface="Poppins" panose="00000500000000000000" pitchFamily="2" charset="0"/>
              <a:cs typeface="Poppins" panose="00000500000000000000" pitchFamily="2" charset="0"/>
            </a:endParaRPr>
          </a:p>
          <a:p>
            <a:pPr algn="l"/>
            <a:r>
              <a:rPr lang="en-US" sz="1500" dirty="0">
                <a:solidFill>
                  <a:schemeClr val="tx1"/>
                </a:solidFill>
                <a:latin typeface="Poppins" panose="00000500000000000000" pitchFamily="2" charset="0"/>
                <a:cs typeface="Poppins" panose="00000500000000000000" pitchFamily="2" charset="0"/>
              </a:rPr>
              <a:t>Megan Grzybowski </a:t>
            </a:r>
            <a:r>
              <a:rPr lang="en-US" sz="1500" dirty="0">
                <a:solidFill>
                  <a:schemeClr val="tx1"/>
                </a:solidFill>
                <a:latin typeface="Poppins" panose="00000500000000000000" pitchFamily="2" charset="0"/>
                <a:cs typeface="Poppins" panose="00000500000000000000" pitchFamily="2" charset="0"/>
                <a:hlinkClick r:id="rId6"/>
              </a:rPr>
              <a:t>Mgrzybowski@psrc.org</a:t>
            </a:r>
            <a:r>
              <a:rPr lang="en-US" sz="1500" dirty="0">
                <a:solidFill>
                  <a:schemeClr val="tx1"/>
                </a:solidFill>
                <a:latin typeface="Poppins" panose="00000500000000000000" pitchFamily="2" charset="0"/>
                <a:cs typeface="Poppins" panose="00000500000000000000" pitchFamily="2" charset="0"/>
              </a:rPr>
              <a:t> </a:t>
            </a:r>
          </a:p>
          <a:p>
            <a:pPr algn="l"/>
            <a:endParaRPr lang="en-US" sz="1500" dirty="0">
              <a:solidFill>
                <a:schemeClr val="tx1"/>
              </a:solidFill>
              <a:latin typeface="+mn-lt"/>
              <a:cs typeface="+mn-cs"/>
            </a:endParaRPr>
          </a:p>
        </p:txBody>
      </p:sp>
      <p:sp>
        <p:nvSpPr>
          <p:cNvPr id="30" name="Rectangle 29">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32" name="Rectangle 31">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2" y="3410190"/>
            <a:ext cx="298323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sz="1350">
              <a:solidFill>
                <a:prstClr val="white"/>
              </a:solidFill>
              <a:latin typeface="Calibri" panose="020F0502020204030204"/>
            </a:endParaRPr>
          </a:p>
        </p:txBody>
      </p:sp>
      <p:sp>
        <p:nvSpPr>
          <p:cNvPr id="2" name="Rectangle 1">
            <a:extLst>
              <a:ext uri="{FF2B5EF4-FFF2-40B4-BE49-F238E27FC236}">
                <a16:creationId xmlns:a16="http://schemas.microsoft.com/office/drawing/2014/main" id="{F49DBB6D-EC5E-32D0-8A78-6B2257756E05}"/>
              </a:ext>
            </a:extLst>
          </p:cNvPr>
          <p:cNvSpPr/>
          <p:nvPr/>
        </p:nvSpPr>
        <p:spPr>
          <a:xfrm>
            <a:off x="141890" y="173421"/>
            <a:ext cx="1600200" cy="10641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44645B0-4ABA-9821-8942-FB88DBD08CE6}"/>
              </a:ext>
            </a:extLst>
          </p:cNvPr>
          <p:cNvSpPr txBox="1"/>
          <p:nvPr/>
        </p:nvSpPr>
        <p:spPr>
          <a:xfrm>
            <a:off x="633618" y="205395"/>
            <a:ext cx="7876763" cy="707886"/>
          </a:xfrm>
          <a:prstGeom prst="rect">
            <a:avLst/>
          </a:prstGeom>
          <a:solidFill>
            <a:schemeClr val="bg1">
              <a:lumMod val="95000"/>
              <a:alpha val="70000"/>
            </a:schemeClr>
          </a:solidFill>
        </p:spPr>
        <p:txBody>
          <a:bodyPr wrap="square" rtlCol="0">
            <a:spAutoFit/>
          </a:bodyPr>
          <a:lstStyle/>
          <a:p>
            <a:pPr algn="ctr"/>
            <a:r>
              <a:rPr lang="en-US" sz="2000" dirty="0">
                <a:solidFill>
                  <a:srgbClr val="92278F"/>
                </a:solidFill>
                <a:latin typeface="Poppins" panose="00000500000000000000" pitchFamily="2" charset="0"/>
                <a:cs typeface="Poppins" panose="00000500000000000000" pitchFamily="2" charset="0"/>
              </a:rPr>
              <a:t>PSRC Household Travel Survey Program Webpage: </a:t>
            </a:r>
            <a:r>
              <a:rPr lang="en-US" sz="2000" dirty="0">
                <a:solidFill>
                  <a:srgbClr val="77787B"/>
                </a:solidFill>
                <a:latin typeface="Poppins" panose="00000500000000000000" pitchFamily="2" charset="0"/>
                <a:cs typeface="Poppins" panose="00000500000000000000" pitchFamily="2" charset="0"/>
                <a:hlinkClick r:id="rId7"/>
              </a:rPr>
              <a:t>https://www.psrc.org/household-travel-survey-program</a:t>
            </a:r>
            <a:r>
              <a:rPr lang="en-US" sz="2000" dirty="0">
                <a:solidFill>
                  <a:srgbClr val="77787B"/>
                </a:solidFill>
                <a:latin typeface="Poppins" panose="00000500000000000000" pitchFamily="2" charset="0"/>
                <a:cs typeface="Poppins" panose="00000500000000000000" pitchFamily="2" charset="0"/>
              </a:rPr>
              <a:t> </a:t>
            </a:r>
          </a:p>
        </p:txBody>
      </p:sp>
      <p:pic>
        <p:nvPicPr>
          <p:cNvPr id="8" name="Picture 7">
            <a:extLst>
              <a:ext uri="{FF2B5EF4-FFF2-40B4-BE49-F238E27FC236}">
                <a16:creationId xmlns:a16="http://schemas.microsoft.com/office/drawing/2014/main" id="{C67199E7-6AB8-BDBD-AB5D-97B3614C58D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9" name="TextBox 8">
            <a:extLst>
              <a:ext uri="{FF2B5EF4-FFF2-40B4-BE49-F238E27FC236}">
                <a16:creationId xmlns:a16="http://schemas.microsoft.com/office/drawing/2014/main" id="{26585719-F8CA-5200-6245-B3FE1827CCE9}"/>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rPr>
              <a:t>19</a:t>
            </a:r>
            <a:endParaRPr kumimoji="0" lang="en-US" sz="1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p:txBody>
      </p:sp>
    </p:spTree>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21E8A5-6185-B9AF-A4E0-8AC0AF8DE70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p>
        </p:txBody>
      </p:sp>
      <p:graphicFrame>
        <p:nvGraphicFramePr>
          <p:cNvPr id="7" name="Chart 6">
            <a:extLst>
              <a:ext uri="{FF2B5EF4-FFF2-40B4-BE49-F238E27FC236}">
                <a16:creationId xmlns:a16="http://schemas.microsoft.com/office/drawing/2014/main" id="{CCD00DAE-1E46-2C35-2CFF-87795AF50980}"/>
              </a:ext>
            </a:extLst>
          </p:cNvPr>
          <p:cNvGraphicFramePr>
            <a:graphicFrameLocks/>
          </p:cNvGraphicFramePr>
          <p:nvPr>
            <p:extLst>
              <p:ext uri="{D42A27DB-BD31-4B8C-83A1-F6EECF244321}">
                <p14:modId xmlns:p14="http://schemas.microsoft.com/office/powerpoint/2010/main" val="2892339902"/>
              </p:ext>
            </p:extLst>
          </p:nvPr>
        </p:nvGraphicFramePr>
        <p:xfrm>
          <a:off x="577302" y="933254"/>
          <a:ext cx="6375291" cy="4013583"/>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Box 10">
            <a:extLst>
              <a:ext uri="{FF2B5EF4-FFF2-40B4-BE49-F238E27FC236}">
                <a16:creationId xmlns:a16="http://schemas.microsoft.com/office/drawing/2014/main" id="{BBC42491-6A79-902D-B31C-6175612E0B30}"/>
              </a:ext>
            </a:extLst>
          </p:cNvPr>
          <p:cNvSpPr txBox="1"/>
          <p:nvPr/>
        </p:nvSpPr>
        <p:spPr>
          <a:xfrm>
            <a:off x="7063526" y="1253089"/>
            <a:ext cx="1828801"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prstClr val="black"/>
                </a:solidFill>
                <a:latin typeface="Poppins" panose="00000500000000000000" pitchFamily="2" charset="0"/>
                <a:cs typeface="Poppins" panose="00000500000000000000" pitchFamily="2" charset="0"/>
              </a:rPr>
              <a:t>Increases in hybrid work and full-time work at home</a:t>
            </a:r>
          </a:p>
          <a:p>
            <a:pPr marL="285750" indent="-285750">
              <a:buFont typeface="Arial" panose="020B0604020202020204" pitchFamily="34" charset="0"/>
              <a:buChar char="•"/>
            </a:pPr>
            <a:endParaRPr lang="en-US" sz="1600" dirty="0">
              <a:solidFill>
                <a:prstClr val="black"/>
              </a:solidFill>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1600" dirty="0">
                <a:solidFill>
                  <a:prstClr val="black"/>
                </a:solidFill>
                <a:latin typeface="Poppins" panose="00000500000000000000" pitchFamily="2" charset="0"/>
                <a:cs typeface="Poppins" panose="00000500000000000000" pitchFamily="2" charset="0"/>
              </a:rPr>
              <a:t>63% of workers still working outside the home</a:t>
            </a:r>
          </a:p>
        </p:txBody>
      </p:sp>
      <p:sp>
        <p:nvSpPr>
          <p:cNvPr id="12" name="TextBox 11">
            <a:extLst>
              <a:ext uri="{FF2B5EF4-FFF2-40B4-BE49-F238E27FC236}">
                <a16:creationId xmlns:a16="http://schemas.microsoft.com/office/drawing/2014/main" id="{AE1449BC-BD12-AEAC-BA8F-3BCF98349977}"/>
              </a:ext>
            </a:extLst>
          </p:cNvPr>
          <p:cNvSpPr txBox="1"/>
          <p:nvPr/>
        </p:nvSpPr>
        <p:spPr>
          <a:xfrm>
            <a:off x="577302" y="4946837"/>
            <a:ext cx="4340534" cy="215444"/>
          </a:xfrm>
          <a:prstGeom prst="rect">
            <a:avLst/>
          </a:prstGeom>
          <a:noFill/>
        </p:spPr>
        <p:txBody>
          <a:bodyPr wrap="square" rtlCol="0">
            <a:spAutoFit/>
          </a:bodyPr>
          <a:lstStyle/>
          <a:p>
            <a:r>
              <a:rPr lang="en-US" sz="800" i="1" dirty="0">
                <a:solidFill>
                  <a:prstClr val="black"/>
                </a:solidFill>
                <a:latin typeface="Poppins" panose="00000500000000000000" pitchFamily="2" charset="0"/>
                <a:cs typeface="Poppins" panose="00000500000000000000" pitchFamily="2" charset="0"/>
              </a:rPr>
              <a:t>Source: Puget Sound Regional Council, Household Travel Survey program</a:t>
            </a:r>
          </a:p>
        </p:txBody>
      </p:sp>
      <p:sp>
        <p:nvSpPr>
          <p:cNvPr id="14" name="TextBox 5">
            <a:extLst>
              <a:ext uri="{FF2B5EF4-FFF2-40B4-BE49-F238E27FC236}">
                <a16:creationId xmlns:a16="http://schemas.microsoft.com/office/drawing/2014/main" id="{7D2EA2AD-38D9-332D-FF36-32165A3D9E5B}"/>
              </a:ext>
            </a:extLst>
          </p:cNvPr>
          <p:cNvSpPr txBox="1">
            <a:spLocks noChangeArrowheads="1"/>
          </p:cNvSpPr>
          <p:nvPr/>
        </p:nvSpPr>
        <p:spPr bwMode="auto">
          <a:xfrm>
            <a:off x="428625" y="298889"/>
            <a:ext cx="8623606" cy="335476"/>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Workplaces</a:t>
            </a:r>
          </a:p>
        </p:txBody>
      </p:sp>
    </p:spTree>
    <p:extLst>
      <p:ext uri="{BB962C8B-B14F-4D97-AF65-F5344CB8AC3E}">
        <p14:creationId xmlns:p14="http://schemas.microsoft.com/office/powerpoint/2010/main" val="2488541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11" name="TextBox 5"/>
          <p:cNvSpPr txBox="1">
            <a:spLocks noChangeArrowheads="1"/>
          </p:cNvSpPr>
          <p:nvPr/>
        </p:nvSpPr>
        <p:spPr bwMode="auto">
          <a:xfrm>
            <a:off x="428625" y="267341"/>
            <a:ext cx="6100763" cy="398571"/>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Overview</a:t>
            </a:r>
          </a:p>
        </p:txBody>
      </p:sp>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lang="en-US" sz="1400" dirty="0">
                <a:solidFill>
                  <a:prstClr val="black"/>
                </a:solidFill>
                <a:latin typeface="Arial" panose="020B0604020202020204" pitchFamily="34" charset="0"/>
                <a:cs typeface="Arial" panose="020B0604020202020204" pitchFamily="34" charset="0"/>
              </a:rPr>
              <a:t>2</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
        <p:nvSpPr>
          <p:cNvPr id="4" name="TextBox 3">
            <a:extLst>
              <a:ext uri="{FF2B5EF4-FFF2-40B4-BE49-F238E27FC236}">
                <a16:creationId xmlns:a16="http://schemas.microsoft.com/office/drawing/2014/main" id="{D57A151A-1089-D2C9-9CF0-4AD8609EDDD5}"/>
              </a:ext>
            </a:extLst>
          </p:cNvPr>
          <p:cNvSpPr txBox="1"/>
          <p:nvPr/>
        </p:nvSpPr>
        <p:spPr>
          <a:xfrm>
            <a:off x="2433251" y="1127752"/>
            <a:ext cx="5952431" cy="3416320"/>
          </a:xfrm>
          <a:prstGeom prst="rect">
            <a:avLst/>
          </a:prstGeom>
          <a:noFill/>
        </p:spPr>
        <p:txBody>
          <a:bodyPr wrap="square" rtlCol="0">
            <a:spAutoFit/>
          </a:bodyPr>
          <a:lstStyle/>
          <a:p>
            <a:r>
              <a:rPr lang="en-US" sz="2400" dirty="0">
                <a:solidFill>
                  <a:srgbClr val="92278F"/>
                </a:solidFill>
                <a:latin typeface="Poppins" panose="00000500000000000000" pitchFamily="2" charset="0"/>
                <a:cs typeface="Poppins" panose="00000500000000000000" pitchFamily="2" charset="0"/>
              </a:rPr>
              <a:t>Introduction to the </a:t>
            </a:r>
          </a:p>
          <a:p>
            <a:r>
              <a:rPr lang="en-US" sz="2400" dirty="0">
                <a:solidFill>
                  <a:srgbClr val="92278F"/>
                </a:solidFill>
                <a:latin typeface="Poppins" panose="00000500000000000000" pitchFamily="2" charset="0"/>
                <a:cs typeface="Poppins" panose="00000500000000000000" pitchFamily="2" charset="0"/>
              </a:rPr>
              <a:t>	Household Travel Survey program</a:t>
            </a:r>
          </a:p>
          <a:p>
            <a:pPr marL="285750" indent="-285750">
              <a:buFont typeface="Arial" panose="020B0604020202020204" pitchFamily="34" charset="0"/>
              <a:buChar char="•"/>
            </a:pPr>
            <a:endParaRPr lang="en-US" sz="2400" dirty="0">
              <a:solidFill>
                <a:srgbClr val="92278F"/>
              </a:solidFill>
              <a:latin typeface="Poppins" panose="00000500000000000000" pitchFamily="2" charset="0"/>
              <a:cs typeface="Poppins" panose="00000500000000000000" pitchFamily="2" charset="0"/>
            </a:endParaRPr>
          </a:p>
          <a:p>
            <a:r>
              <a:rPr lang="en-US" sz="2400" dirty="0">
                <a:solidFill>
                  <a:srgbClr val="92278F"/>
                </a:solidFill>
                <a:latin typeface="Poppins" panose="00000500000000000000" pitchFamily="2" charset="0"/>
                <a:cs typeface="Poppins" panose="00000500000000000000" pitchFamily="2" charset="0"/>
              </a:rPr>
              <a:t>Trends in Home Delivery</a:t>
            </a:r>
          </a:p>
          <a:p>
            <a:endParaRPr lang="en-US" sz="2400" dirty="0">
              <a:solidFill>
                <a:srgbClr val="92278F"/>
              </a:solidFill>
              <a:latin typeface="Poppins" panose="00000500000000000000" pitchFamily="2" charset="0"/>
              <a:cs typeface="Poppins" panose="00000500000000000000" pitchFamily="2" charset="0"/>
            </a:endParaRPr>
          </a:p>
          <a:p>
            <a:r>
              <a:rPr lang="en-US" sz="2400" dirty="0">
                <a:solidFill>
                  <a:srgbClr val="92278F"/>
                </a:solidFill>
                <a:latin typeface="Poppins" panose="00000500000000000000" pitchFamily="2" charset="0"/>
                <a:cs typeface="Poppins" panose="00000500000000000000" pitchFamily="2" charset="0"/>
              </a:rPr>
              <a:t>Deliveries by: </a:t>
            </a:r>
          </a:p>
          <a:p>
            <a:pPr marL="800100" lvl="1" indent="-342900">
              <a:buFont typeface="Arial" panose="020B0604020202020204" pitchFamily="34" charset="0"/>
              <a:buChar char="•"/>
            </a:pPr>
            <a:r>
              <a:rPr lang="en-US" sz="2400" dirty="0">
                <a:solidFill>
                  <a:srgbClr val="92278F"/>
                </a:solidFill>
                <a:latin typeface="Poppins" panose="00000500000000000000" pitchFamily="2" charset="0"/>
                <a:cs typeface="Poppins" panose="00000500000000000000" pitchFamily="2" charset="0"/>
              </a:rPr>
              <a:t>Household Income</a:t>
            </a:r>
          </a:p>
          <a:p>
            <a:pPr marL="800100" lvl="1" indent="-342900">
              <a:buFont typeface="Arial" panose="020B0604020202020204" pitchFamily="34" charset="0"/>
              <a:buChar char="•"/>
            </a:pPr>
            <a:r>
              <a:rPr lang="en-US" sz="2400" dirty="0">
                <a:solidFill>
                  <a:srgbClr val="92278F"/>
                </a:solidFill>
                <a:latin typeface="Poppins" panose="00000500000000000000" pitchFamily="2" charset="0"/>
                <a:cs typeface="Poppins" panose="00000500000000000000" pitchFamily="2" charset="0"/>
              </a:rPr>
              <a:t>Lifecycle Stage</a:t>
            </a:r>
          </a:p>
          <a:p>
            <a:pPr marL="800100" lvl="1" indent="-342900">
              <a:buFont typeface="Arial" panose="020B0604020202020204" pitchFamily="34" charset="0"/>
              <a:buChar char="•"/>
            </a:pPr>
            <a:r>
              <a:rPr lang="en-US" sz="2400" dirty="0">
                <a:solidFill>
                  <a:srgbClr val="92278F"/>
                </a:solidFill>
                <a:latin typeface="Poppins" panose="00000500000000000000" pitchFamily="2" charset="0"/>
                <a:cs typeface="Poppins" panose="00000500000000000000" pitchFamily="2" charset="0"/>
              </a:rPr>
              <a:t>Regional Growth Centers</a:t>
            </a:r>
          </a:p>
        </p:txBody>
      </p:sp>
    </p:spTree>
    <p:extLst>
      <p:ext uri="{BB962C8B-B14F-4D97-AF65-F5344CB8AC3E}">
        <p14:creationId xmlns:p14="http://schemas.microsoft.com/office/powerpoint/2010/main" val="32260007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21E8A5-6185-B9AF-A4E0-8AC0AF8DE70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p>
        </p:txBody>
      </p:sp>
      <p:sp>
        <p:nvSpPr>
          <p:cNvPr id="12" name="TextBox 11">
            <a:extLst>
              <a:ext uri="{FF2B5EF4-FFF2-40B4-BE49-F238E27FC236}">
                <a16:creationId xmlns:a16="http://schemas.microsoft.com/office/drawing/2014/main" id="{AE1449BC-BD12-AEAC-BA8F-3BCF98349977}"/>
              </a:ext>
            </a:extLst>
          </p:cNvPr>
          <p:cNvSpPr txBox="1"/>
          <p:nvPr/>
        </p:nvSpPr>
        <p:spPr>
          <a:xfrm>
            <a:off x="577302" y="4946837"/>
            <a:ext cx="4340534" cy="215444"/>
          </a:xfrm>
          <a:prstGeom prst="rect">
            <a:avLst/>
          </a:prstGeom>
          <a:noFill/>
        </p:spPr>
        <p:txBody>
          <a:bodyPr wrap="square" rtlCol="0">
            <a:spAutoFit/>
          </a:bodyPr>
          <a:lstStyle/>
          <a:p>
            <a:r>
              <a:rPr lang="en-US" sz="800" i="1" dirty="0">
                <a:solidFill>
                  <a:prstClr val="black"/>
                </a:solidFill>
                <a:latin typeface="Poppins" panose="00000500000000000000" pitchFamily="2" charset="0"/>
                <a:cs typeface="Poppins" panose="00000500000000000000" pitchFamily="2" charset="0"/>
              </a:rPr>
              <a:t>Source: Puget Sound Regional Council, Household Travel Survey program</a:t>
            </a:r>
          </a:p>
        </p:txBody>
      </p:sp>
      <p:sp>
        <p:nvSpPr>
          <p:cNvPr id="14" name="TextBox 5">
            <a:extLst>
              <a:ext uri="{FF2B5EF4-FFF2-40B4-BE49-F238E27FC236}">
                <a16:creationId xmlns:a16="http://schemas.microsoft.com/office/drawing/2014/main" id="{7D2EA2AD-38D9-332D-FF36-32165A3D9E5B}"/>
              </a:ext>
            </a:extLst>
          </p:cNvPr>
          <p:cNvSpPr txBox="1">
            <a:spLocks noChangeArrowheads="1"/>
          </p:cNvSpPr>
          <p:nvPr/>
        </p:nvSpPr>
        <p:spPr bwMode="auto">
          <a:xfrm>
            <a:off x="428625" y="298889"/>
            <a:ext cx="8623606" cy="335476"/>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Workplace Travel</a:t>
            </a:r>
          </a:p>
        </p:txBody>
      </p:sp>
      <p:graphicFrame>
        <p:nvGraphicFramePr>
          <p:cNvPr id="2" name="Chart 1">
            <a:extLst>
              <a:ext uri="{FF2B5EF4-FFF2-40B4-BE49-F238E27FC236}">
                <a16:creationId xmlns:a16="http://schemas.microsoft.com/office/drawing/2014/main" id="{636F459D-BDE4-B5E8-A778-3F0935F6D800}"/>
              </a:ext>
            </a:extLst>
          </p:cNvPr>
          <p:cNvGraphicFramePr>
            <a:graphicFrameLocks/>
          </p:cNvGraphicFramePr>
          <p:nvPr>
            <p:extLst>
              <p:ext uri="{D42A27DB-BD31-4B8C-83A1-F6EECF244321}">
                <p14:modId xmlns:p14="http://schemas.microsoft.com/office/powerpoint/2010/main" val="252027648"/>
              </p:ext>
            </p:extLst>
          </p:nvPr>
        </p:nvGraphicFramePr>
        <p:xfrm>
          <a:off x="832096" y="933253"/>
          <a:ext cx="6341787" cy="3946317"/>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873841E9-0863-3C0C-7919-469C287EE7DE}"/>
              </a:ext>
            </a:extLst>
          </p:cNvPr>
          <p:cNvSpPr txBox="1"/>
          <p:nvPr/>
        </p:nvSpPr>
        <p:spPr>
          <a:xfrm>
            <a:off x="7173883" y="1080655"/>
            <a:ext cx="1828801"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Poppins" panose="00000500000000000000" pitchFamily="2" charset="0"/>
                <a:cs typeface="Poppins" panose="00000500000000000000" pitchFamily="2" charset="0"/>
              </a:rPr>
              <a:t>Greater proportion of male workers worked outside the home than female workers</a:t>
            </a:r>
          </a:p>
        </p:txBody>
      </p:sp>
    </p:spTree>
    <p:extLst>
      <p:ext uri="{BB962C8B-B14F-4D97-AF65-F5344CB8AC3E}">
        <p14:creationId xmlns:p14="http://schemas.microsoft.com/office/powerpoint/2010/main" val="1979003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321E8A5-6185-B9AF-A4E0-8AC0AF8DE70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p>
        </p:txBody>
      </p:sp>
      <p:sp>
        <p:nvSpPr>
          <p:cNvPr id="12" name="TextBox 11">
            <a:extLst>
              <a:ext uri="{FF2B5EF4-FFF2-40B4-BE49-F238E27FC236}">
                <a16:creationId xmlns:a16="http://schemas.microsoft.com/office/drawing/2014/main" id="{AE1449BC-BD12-AEAC-BA8F-3BCF98349977}"/>
              </a:ext>
            </a:extLst>
          </p:cNvPr>
          <p:cNvSpPr txBox="1"/>
          <p:nvPr/>
        </p:nvSpPr>
        <p:spPr>
          <a:xfrm>
            <a:off x="577302" y="4946837"/>
            <a:ext cx="4340534" cy="215444"/>
          </a:xfrm>
          <a:prstGeom prst="rect">
            <a:avLst/>
          </a:prstGeom>
          <a:noFill/>
        </p:spPr>
        <p:txBody>
          <a:bodyPr wrap="square" rtlCol="0">
            <a:spAutoFit/>
          </a:bodyPr>
          <a:lstStyle/>
          <a:p>
            <a:r>
              <a:rPr lang="en-US" sz="800" i="1" dirty="0">
                <a:solidFill>
                  <a:prstClr val="black"/>
                </a:solidFill>
                <a:latin typeface="Poppins" panose="00000500000000000000" pitchFamily="2" charset="0"/>
                <a:cs typeface="Poppins" panose="00000500000000000000" pitchFamily="2" charset="0"/>
              </a:rPr>
              <a:t>Source: Puget Sound Regional Council, Household Travel Survey program</a:t>
            </a:r>
          </a:p>
        </p:txBody>
      </p:sp>
      <p:graphicFrame>
        <p:nvGraphicFramePr>
          <p:cNvPr id="2" name="Content Placeholder 3">
            <a:extLst>
              <a:ext uri="{FF2B5EF4-FFF2-40B4-BE49-F238E27FC236}">
                <a16:creationId xmlns:a16="http://schemas.microsoft.com/office/drawing/2014/main" id="{465EA258-0C78-D289-759C-9A1F2C43D7E8}"/>
              </a:ext>
            </a:extLst>
          </p:cNvPr>
          <p:cNvGraphicFramePr>
            <a:graphicFrameLocks/>
          </p:cNvGraphicFramePr>
          <p:nvPr>
            <p:extLst>
              <p:ext uri="{D42A27DB-BD31-4B8C-83A1-F6EECF244321}">
                <p14:modId xmlns:p14="http://schemas.microsoft.com/office/powerpoint/2010/main" val="2282512078"/>
              </p:ext>
            </p:extLst>
          </p:nvPr>
        </p:nvGraphicFramePr>
        <p:xfrm>
          <a:off x="814647" y="933253"/>
          <a:ext cx="6074884" cy="3946317"/>
        </p:xfrm>
        <a:graphic>
          <a:graphicData uri="http://schemas.openxmlformats.org/drawingml/2006/chart">
            <c:chart xmlns:c="http://schemas.openxmlformats.org/drawingml/2006/chart" xmlns:r="http://schemas.openxmlformats.org/officeDocument/2006/relationships" r:id="rId4"/>
          </a:graphicData>
        </a:graphic>
      </p:graphicFrame>
      <p:sp>
        <p:nvSpPr>
          <p:cNvPr id="4" name="TextBox 3">
            <a:extLst>
              <a:ext uri="{FF2B5EF4-FFF2-40B4-BE49-F238E27FC236}">
                <a16:creationId xmlns:a16="http://schemas.microsoft.com/office/drawing/2014/main" id="{73B73642-4B8D-7C4A-BCA7-EBC0C8BCD50F}"/>
              </a:ext>
            </a:extLst>
          </p:cNvPr>
          <p:cNvSpPr txBox="1"/>
          <p:nvPr/>
        </p:nvSpPr>
        <p:spPr>
          <a:xfrm>
            <a:off x="7173883" y="1080655"/>
            <a:ext cx="1886990"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Poppins" panose="00000500000000000000" pitchFamily="2" charset="0"/>
                <a:cs typeface="Poppins" panose="00000500000000000000" pitchFamily="2" charset="0"/>
              </a:rPr>
              <a:t>Greater proportion of African American and Hispanic workers worked outside the home than regional average</a:t>
            </a:r>
          </a:p>
        </p:txBody>
      </p:sp>
      <p:sp>
        <p:nvSpPr>
          <p:cNvPr id="5" name="TextBox 5">
            <a:extLst>
              <a:ext uri="{FF2B5EF4-FFF2-40B4-BE49-F238E27FC236}">
                <a16:creationId xmlns:a16="http://schemas.microsoft.com/office/drawing/2014/main" id="{B6B2CC2D-B554-DBC1-B1F9-873C6EBDDD89}"/>
              </a:ext>
            </a:extLst>
          </p:cNvPr>
          <p:cNvSpPr txBox="1">
            <a:spLocks noChangeArrowheads="1"/>
          </p:cNvSpPr>
          <p:nvPr/>
        </p:nvSpPr>
        <p:spPr bwMode="auto">
          <a:xfrm>
            <a:off x="428625" y="298889"/>
            <a:ext cx="8623606" cy="335476"/>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Workplace Travel</a:t>
            </a:r>
          </a:p>
        </p:txBody>
      </p:sp>
    </p:spTree>
    <p:extLst>
      <p:ext uri="{BB962C8B-B14F-4D97-AF65-F5344CB8AC3E}">
        <p14:creationId xmlns:p14="http://schemas.microsoft.com/office/powerpoint/2010/main" val="3904406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07" y="-9427"/>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11" name="TextBox 5"/>
          <p:cNvSpPr txBox="1">
            <a:spLocks noChangeArrowheads="1"/>
          </p:cNvSpPr>
          <p:nvPr/>
        </p:nvSpPr>
        <p:spPr bwMode="auto">
          <a:xfrm>
            <a:off x="428625" y="267341"/>
            <a:ext cx="6100763" cy="398571"/>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Puget Sound Travel Surveys</a:t>
            </a:r>
          </a:p>
        </p:txBody>
      </p:sp>
      <p:graphicFrame>
        <p:nvGraphicFramePr>
          <p:cNvPr id="14" name="Content Placeholder 5">
            <a:extLst>
              <a:ext uri="{FF2B5EF4-FFF2-40B4-BE49-F238E27FC236}">
                <a16:creationId xmlns:a16="http://schemas.microsoft.com/office/drawing/2014/main" id="{AA9D7BD7-8339-4C9F-A216-DD6FABE60B06}"/>
              </a:ext>
            </a:extLst>
          </p:cNvPr>
          <p:cNvGraphicFramePr>
            <a:graphicFrameLocks/>
          </p:cNvGraphicFramePr>
          <p:nvPr>
            <p:extLst>
              <p:ext uri="{D42A27DB-BD31-4B8C-83A1-F6EECF244321}">
                <p14:modId xmlns:p14="http://schemas.microsoft.com/office/powerpoint/2010/main" val="1008923556"/>
              </p:ext>
            </p:extLst>
          </p:nvPr>
        </p:nvGraphicFramePr>
        <p:xfrm>
          <a:off x="593889" y="1200158"/>
          <a:ext cx="8120620" cy="31249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TextBox 7">
            <a:extLst>
              <a:ext uri="{FF2B5EF4-FFF2-40B4-BE49-F238E27FC236}">
                <a16:creationId xmlns:a16="http://schemas.microsoft.com/office/drawing/2014/main" id="{2EC8CFF9-B6F2-4255-802D-49E7881ECD1D}"/>
              </a:ext>
            </a:extLst>
          </p:cNvPr>
          <p:cNvSpPr txBox="1"/>
          <p:nvPr/>
        </p:nvSpPr>
        <p:spPr>
          <a:xfrm>
            <a:off x="1044012" y="4594233"/>
            <a:ext cx="7824624" cy="33855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Webpage: </a:t>
            </a:r>
            <a:r>
              <a:rPr kumimoji="0" lang="en-US" sz="1600" b="0" i="0" u="none" strike="noStrike" kern="1200" cap="none" spc="0" normalizeH="0" baseline="0" noProof="0" dirty="0">
                <a:ln>
                  <a:noFill/>
                </a:ln>
                <a:solidFill>
                  <a:srgbClr val="77787B"/>
                </a:solidFill>
                <a:effectLst/>
                <a:uLnTx/>
                <a:uFillTx/>
                <a:latin typeface="Poppins" panose="00000500000000000000" pitchFamily="2" charset="0"/>
                <a:cs typeface="Poppins" panose="00000500000000000000" pitchFamily="2" charset="0"/>
                <a:hlinkClick r:id="rId9"/>
              </a:rPr>
              <a:t>https://www.psrc.org/household-travel-survey-program</a:t>
            </a:r>
            <a:r>
              <a:rPr kumimoji="0" lang="en-US" sz="1600" b="0" i="0" u="none" strike="noStrike" kern="1200" cap="none" spc="0" normalizeH="0" baseline="0" noProof="0" dirty="0">
                <a:ln>
                  <a:noFill/>
                </a:ln>
                <a:solidFill>
                  <a:srgbClr val="77787B"/>
                </a:solidFill>
                <a:effectLst/>
                <a:uLnTx/>
                <a:uFillTx/>
                <a:latin typeface="Poppins" panose="00000500000000000000" pitchFamily="2" charset="0"/>
                <a:cs typeface="Poppins" panose="00000500000000000000" pitchFamily="2" charset="0"/>
              </a:rPr>
              <a:t> </a:t>
            </a:r>
          </a:p>
        </p:txBody>
      </p:sp>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fld id="{7DC54F0D-0DF6-405B-9751-3F061B6CD20A}" type="slidenum">
              <a:rPr kumimoji="0" lang="en-US" sz="1400" b="0" i="0" u="none" strike="noStrike" kern="1200" cap="none" spc="0" normalizeH="0" baseline="0" noProof="0" smtClean="0">
                <a:ln>
                  <a:noFill/>
                </a:ln>
                <a:solidFill>
                  <a:prstClr val="black"/>
                </a:solidFill>
                <a:effectLst/>
                <a:uLnTx/>
                <a:uFillTx/>
                <a:latin typeface="Arial" panose="020B0604020202020204" pitchFamily="34" charset="0"/>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43225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8E46CC-976D-4E23-B5A5-27E99EFD4A3E}"/>
              </a:ext>
            </a:extLst>
          </p:cNvPr>
          <p:cNvPicPr>
            <a:picLocks noChangeAspect="1"/>
          </p:cNvPicPr>
          <p:nvPr/>
        </p:nvPicPr>
        <p:blipFill>
          <a:blip r:embed="rId3"/>
          <a:stretch>
            <a:fillRect/>
          </a:stretch>
        </p:blipFill>
        <p:spPr>
          <a:xfrm>
            <a:off x="6156801" y="0"/>
            <a:ext cx="2987199" cy="5143501"/>
          </a:xfrm>
          <a:prstGeom prst="rect">
            <a:avLst/>
          </a:prstGeom>
        </p:spPr>
      </p:pic>
      <p:sp>
        <p:nvSpPr>
          <p:cNvPr id="7" name="Rectangle 6"/>
          <p:cNvSpPr/>
          <p:nvPr/>
        </p:nvSpPr>
        <p:spPr>
          <a:xfrm>
            <a:off x="-7107" y="0"/>
            <a:ext cx="6163909" cy="923827"/>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11" name="TextBox 5"/>
          <p:cNvSpPr txBox="1">
            <a:spLocks noChangeArrowheads="1"/>
          </p:cNvSpPr>
          <p:nvPr/>
        </p:nvSpPr>
        <p:spPr bwMode="auto">
          <a:xfrm>
            <a:off x="428625" y="127975"/>
            <a:ext cx="6100763" cy="667875"/>
          </a:xfrm>
          <a:prstGeom prst="rect">
            <a:avLst/>
          </a:prstGeom>
          <a:noFill/>
          <a:ln w="9525">
            <a:noFill/>
            <a:miter lim="800000"/>
            <a:headEnd/>
            <a:tailEnd/>
          </a:ln>
        </p:spPr>
        <p:txBody>
          <a:bodyPr wrap="square" lIns="0" tIns="0" rIns="0" bIns="0" anchor="b">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2017-2021 Puget Sound Regional Household Travel Survey Program </a:t>
            </a:r>
          </a:p>
        </p:txBody>
      </p:sp>
      <p:sp>
        <p:nvSpPr>
          <p:cNvPr id="6" name="TextBox 5">
            <a:extLst>
              <a:ext uri="{FF2B5EF4-FFF2-40B4-BE49-F238E27FC236}">
                <a16:creationId xmlns:a16="http://schemas.microsoft.com/office/drawing/2014/main" id="{3251DFDB-ABA0-4024-AE43-4BD05667401A}"/>
              </a:ext>
            </a:extLst>
          </p:cNvPr>
          <p:cNvSpPr txBox="1"/>
          <p:nvPr/>
        </p:nvSpPr>
        <p:spPr>
          <a:xfrm>
            <a:off x="295928" y="1134243"/>
            <a:ext cx="5751916" cy="3785652"/>
          </a:xfrm>
          <a:prstGeom prst="rect">
            <a:avLst/>
          </a:prstGeom>
          <a:noFill/>
        </p:spPr>
        <p:txBody>
          <a:bodyPr wrap="square" rtlCol="0">
            <a:spAutoFit/>
          </a:bodyPr>
          <a:lstStyle/>
          <a:p>
            <a:pPr marL="228600" marR="0" lvl="0" indent="-22860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Goal: </a:t>
            </a: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The surveys seek to capture quality, </a:t>
            </a:r>
            <a:r>
              <a:rPr kumimoji="0" lang="en-US" sz="1600" b="0" i="0" u="sng"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regionally representative</a:t>
            </a: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data for </a:t>
            </a:r>
            <a:r>
              <a:rPr kumimoji="0" lang="en-US" sz="1600" b="0" i="0" u="sng"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residents</a:t>
            </a: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 travel behavior on a </a:t>
            </a:r>
            <a:r>
              <a:rPr kumimoji="0" lang="en-US" sz="1600" b="0" i="0" u="sng"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typical weekday</a:t>
            </a: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6-year program, 3 waves </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2017, 2019, and 2021 completed</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2021 analysis happening now</a:t>
            </a:r>
          </a:p>
          <a:p>
            <a:pPr marR="0" lvl="0" algn="l" defTabSz="457200" rtl="0" eaLnBrk="1" fontAlgn="auto" latinLnBrk="0" hangingPunct="1">
              <a:lnSpc>
                <a:spcPct val="100000"/>
              </a:lnSpc>
              <a:spcBef>
                <a:spcPts val="0"/>
              </a:spcBef>
              <a:spcAft>
                <a:spcPts val="0"/>
              </a:spcAft>
              <a:buClrTx/>
              <a:buSzTx/>
              <a:tabLst/>
              <a:defRPr/>
            </a:pPr>
            <a:endPar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endParaRPr>
          </a:p>
          <a:p>
            <a:r>
              <a:rPr lang="en-US" sz="1600" dirty="0">
                <a:solidFill>
                  <a:srgbClr val="92278F"/>
                </a:solidFill>
                <a:latin typeface="Poppins" panose="00000500000000000000" pitchFamily="2" charset="0"/>
                <a:cs typeface="Poppins" panose="00000500000000000000" pitchFamily="2" charset="0"/>
              </a:rPr>
              <a:t>New 8-year program</a:t>
            </a:r>
          </a:p>
          <a:p>
            <a:pPr marL="285750" indent="-285750">
              <a:buFont typeface="Arial" panose="020B0604020202020204" pitchFamily="34" charset="0"/>
              <a:buChar char="•"/>
            </a:pPr>
            <a:r>
              <a:rPr lang="en-US" sz="1600" dirty="0">
                <a:solidFill>
                  <a:schemeClr val="tx1">
                    <a:lumMod val="65000"/>
                    <a:lumOff val="35000"/>
                  </a:schemeClr>
                </a:solidFill>
                <a:latin typeface="Poppins" panose="00000500000000000000" pitchFamily="2" charset="0"/>
                <a:cs typeface="Poppins" panose="00000500000000000000" pitchFamily="2" charset="0"/>
              </a:rPr>
              <a:t>2023 survey project started</a:t>
            </a:r>
          </a:p>
          <a:p>
            <a:pPr marR="0" lvl="0" algn="l" defTabSz="457200" rtl="0" eaLnBrk="1" fontAlgn="auto" latinLnBrk="0" hangingPunct="1">
              <a:lnSpc>
                <a:spcPct val="100000"/>
              </a:lnSpc>
              <a:spcBef>
                <a:spcPts val="0"/>
              </a:spcBef>
              <a:spcAft>
                <a:spcPts val="0"/>
              </a:spcAft>
              <a:buClrTx/>
              <a:buSzTx/>
              <a:tabLst/>
              <a:defRPr/>
            </a:pPr>
            <a:endPar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92278F"/>
                </a:solidFill>
                <a:effectLst/>
                <a:uLnTx/>
                <a:uFillTx/>
                <a:latin typeface="Poppins" panose="00000500000000000000" pitchFamily="2" charset="0"/>
                <a:cs typeface="Poppins" panose="00000500000000000000" pitchFamily="2" charset="0"/>
              </a:rPr>
              <a:t>Motivations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Frequent snapshots, ability to combine years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“Smoother” budgets and labor roles</a:t>
            </a:r>
          </a:p>
          <a:p>
            <a:pPr marL="285750" marR="0" lvl="0" indent="-2857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chemeClr val="tx1">
                    <a:lumMod val="65000"/>
                    <a:lumOff val="35000"/>
                  </a:schemeClr>
                </a:solidFill>
                <a:effectLst/>
                <a:uLnTx/>
                <a:uFillTx/>
                <a:latin typeface="Poppins" panose="00000500000000000000" pitchFamily="2" charset="0"/>
                <a:cs typeface="Poppins" panose="00000500000000000000" pitchFamily="2" charset="0"/>
              </a:rPr>
              <a:t>Opportunities for add-ons</a:t>
            </a:r>
          </a:p>
        </p:txBody>
      </p:sp>
      <p:pic>
        <p:nvPicPr>
          <p:cNvPr id="4" name="Picture 3">
            <a:extLst>
              <a:ext uri="{FF2B5EF4-FFF2-40B4-BE49-F238E27FC236}">
                <a16:creationId xmlns:a16="http://schemas.microsoft.com/office/drawing/2014/main" id="{188AF5ED-677B-844A-B8B4-D62A8E88A7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5" name="TextBox 4">
            <a:extLst>
              <a:ext uri="{FF2B5EF4-FFF2-40B4-BE49-F238E27FC236}">
                <a16:creationId xmlns:a16="http://schemas.microsoft.com/office/drawing/2014/main" id="{00F6024A-3828-F885-356F-942E1DCACCCE}"/>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fld id="{7DC54F0D-0DF6-405B-9751-3F061B6CD20A}" type="slidenum">
              <a:rPr kumimoji="0" lang="en-US" sz="1400" b="0" i="0" u="none" strike="noStrike" kern="1200" cap="none" spc="0" normalizeH="0" baseline="0" noProof="0" smtClean="0">
                <a:ln>
                  <a:noFill/>
                </a:ln>
                <a:solidFill>
                  <a:schemeClr val="bg1"/>
                </a:solidFill>
                <a:effectLst/>
                <a:uLnTx/>
                <a:uFillTx/>
                <a:latin typeface="Arial" panose="020B0604020202020204" pitchFamily="34" charset="0"/>
                <a:ea typeface="+mn-ea"/>
                <a:cs typeface="Arial" panose="020B0604020202020204" pitchFamily="34" charset="0"/>
              </a:rPr>
              <a:pPr marL="0" marR="0" lvl="0" indent="0" algn="ctr" defTabSz="4572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dirty="0">
              <a:ln>
                <a:noFill/>
              </a:ln>
              <a:solidFill>
                <a:schemeClr val="bg1"/>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893643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11" name="TextBox 5"/>
          <p:cNvSpPr txBox="1">
            <a:spLocks noChangeArrowheads="1"/>
          </p:cNvSpPr>
          <p:nvPr/>
        </p:nvSpPr>
        <p:spPr bwMode="auto">
          <a:xfrm>
            <a:off x="428625" y="267341"/>
            <a:ext cx="8623606" cy="335476"/>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Macroeconomic context</a:t>
            </a:r>
          </a:p>
        </p:txBody>
      </p:sp>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kumimoji="0" lang="en-US" sz="14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5</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graphicFrame>
        <p:nvGraphicFramePr>
          <p:cNvPr id="4" name="Chart 3">
            <a:extLst>
              <a:ext uri="{FF2B5EF4-FFF2-40B4-BE49-F238E27FC236}">
                <a16:creationId xmlns:a16="http://schemas.microsoft.com/office/drawing/2014/main" id="{DDCE9838-FC6E-F98C-F8E5-100A55B0A993}"/>
              </a:ext>
            </a:extLst>
          </p:cNvPr>
          <p:cNvGraphicFramePr>
            <a:graphicFrameLocks/>
          </p:cNvGraphicFramePr>
          <p:nvPr>
            <p:extLst>
              <p:ext uri="{D42A27DB-BD31-4B8C-83A1-F6EECF244321}">
                <p14:modId xmlns:p14="http://schemas.microsoft.com/office/powerpoint/2010/main" val="2622748738"/>
              </p:ext>
            </p:extLst>
          </p:nvPr>
        </p:nvGraphicFramePr>
        <p:xfrm>
          <a:off x="428625" y="1056120"/>
          <a:ext cx="6835697" cy="3829939"/>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E0B38CFD-6555-090C-2C63-3206EBD3F964}"/>
              </a:ext>
            </a:extLst>
          </p:cNvPr>
          <p:cNvSpPr txBox="1"/>
          <p:nvPr/>
        </p:nvSpPr>
        <p:spPr>
          <a:xfrm>
            <a:off x="7219762" y="1301015"/>
            <a:ext cx="1821299"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Poppins" panose="00000500000000000000" pitchFamily="2" charset="0"/>
                <a:cs typeface="Poppins" panose="00000500000000000000" pitchFamily="2" charset="0"/>
              </a:rPr>
              <a:t>2021 survey period: </a:t>
            </a:r>
          </a:p>
          <a:p>
            <a:r>
              <a:rPr lang="en-US" sz="1600" dirty="0">
                <a:latin typeface="Poppins" panose="00000500000000000000" pitchFamily="2" charset="0"/>
                <a:cs typeface="Poppins" panose="00000500000000000000" pitchFamily="2" charset="0"/>
              </a:rPr>
              <a:t>     April to June</a:t>
            </a:r>
          </a:p>
          <a:p>
            <a:pPr marL="285750" indent="-285750">
              <a:buFont typeface="Arial" panose="020B0604020202020204" pitchFamily="34" charset="0"/>
              <a:buChar char="•"/>
            </a:pPr>
            <a:endParaRPr lang="en-US" sz="16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1600" dirty="0">
                <a:latin typeface="Poppins" panose="00000500000000000000" pitchFamily="2" charset="0"/>
                <a:cs typeface="Poppins" panose="00000500000000000000" pitchFamily="2" charset="0"/>
              </a:rPr>
              <a:t>Employment rising during 2021 survey, but still below March 2020 high mark</a:t>
            </a:r>
          </a:p>
        </p:txBody>
      </p:sp>
      <p:sp>
        <p:nvSpPr>
          <p:cNvPr id="6" name="TextBox 5">
            <a:extLst>
              <a:ext uri="{FF2B5EF4-FFF2-40B4-BE49-F238E27FC236}">
                <a16:creationId xmlns:a16="http://schemas.microsoft.com/office/drawing/2014/main" id="{960CB170-ECD6-E348-70C6-30394A07E14C}"/>
              </a:ext>
            </a:extLst>
          </p:cNvPr>
          <p:cNvSpPr txBox="1"/>
          <p:nvPr/>
        </p:nvSpPr>
        <p:spPr>
          <a:xfrm>
            <a:off x="503048" y="4886059"/>
            <a:ext cx="4152129" cy="215444"/>
          </a:xfrm>
          <a:prstGeom prst="rect">
            <a:avLst/>
          </a:prstGeom>
          <a:noFill/>
        </p:spPr>
        <p:txBody>
          <a:bodyPr wrap="square" rtlCol="0">
            <a:spAutoFit/>
          </a:bodyPr>
          <a:lstStyle/>
          <a:p>
            <a:r>
              <a:rPr lang="en-US" sz="800" i="1" dirty="0">
                <a:latin typeface="Poppins" panose="00000500000000000000" pitchFamily="2" charset="0"/>
                <a:cs typeface="Poppins" panose="00000500000000000000" pitchFamily="2" charset="0"/>
              </a:rPr>
              <a:t>Source: WA Employment Security Department, Covered Employment (QCEW)</a:t>
            </a:r>
          </a:p>
        </p:txBody>
      </p:sp>
      <p:sp>
        <p:nvSpPr>
          <p:cNvPr id="8" name="Rectangle 7">
            <a:extLst>
              <a:ext uri="{FF2B5EF4-FFF2-40B4-BE49-F238E27FC236}">
                <a16:creationId xmlns:a16="http://schemas.microsoft.com/office/drawing/2014/main" id="{5D3E881B-8484-5EAA-3E96-D346BA28AF5D}"/>
              </a:ext>
            </a:extLst>
          </p:cNvPr>
          <p:cNvSpPr/>
          <p:nvPr/>
        </p:nvSpPr>
        <p:spPr>
          <a:xfrm>
            <a:off x="5999356" y="1301015"/>
            <a:ext cx="1048216" cy="3575144"/>
          </a:xfrm>
          <a:prstGeom prst="rect">
            <a:avLst/>
          </a:prstGeom>
          <a:noFill/>
          <a:ln w="28575">
            <a:solidFill>
              <a:srgbClr val="9227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7F4FE4F-1C7E-B828-FDAA-FFDAF1D8BF5A}"/>
              </a:ext>
            </a:extLst>
          </p:cNvPr>
          <p:cNvSpPr/>
          <p:nvPr/>
        </p:nvSpPr>
        <p:spPr>
          <a:xfrm>
            <a:off x="2173266" y="2571750"/>
            <a:ext cx="626301" cy="1515630"/>
          </a:xfrm>
          <a:prstGeom prst="rect">
            <a:avLst/>
          </a:prstGeom>
          <a:noFill/>
          <a:ln w="28575">
            <a:solidFill>
              <a:srgbClr val="85CC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97033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11" name="TextBox 5"/>
          <p:cNvSpPr txBox="1">
            <a:spLocks noChangeArrowheads="1"/>
          </p:cNvSpPr>
          <p:nvPr/>
        </p:nvSpPr>
        <p:spPr bwMode="auto">
          <a:xfrm>
            <a:off x="428625" y="267341"/>
            <a:ext cx="8623606" cy="335476"/>
          </a:xfrm>
          <a:prstGeom prst="rect">
            <a:avLst/>
          </a:prstGeom>
          <a:noFill/>
          <a:ln w="9525">
            <a:noFill/>
            <a:miter lim="800000"/>
            <a:headEnd/>
            <a:tailEnd/>
          </a:ln>
        </p:spPr>
        <p:txBody>
          <a:bodyPr wrap="square" lIns="0" tIns="0" rIns="0" bIns="0" anchor="t">
            <a:prstTxWarp prst="textNoShape">
              <a:avLst/>
            </a:prstTxWarp>
            <a:spAutoFit/>
          </a:bodyPr>
          <a:lstStyle/>
          <a:p>
            <a:pPr marL="0" marR="0" lvl="0" indent="0" algn="l" defTabSz="457200" rtl="0" eaLnBrk="1" fontAlgn="auto" latinLnBrk="0" hangingPunct="1">
              <a:lnSpc>
                <a:spcPct val="90000"/>
              </a:lnSpc>
              <a:spcBef>
                <a:spcPts val="0"/>
              </a:spcBef>
              <a:spcAft>
                <a:spcPts val="45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Poppins" panose="00000500000000000000" pitchFamily="2" charset="0"/>
                <a:ea typeface="Arial" pitchFamily="-111" charset="0"/>
                <a:cs typeface="Poppins" panose="00000500000000000000" pitchFamily="2" charset="0"/>
              </a:rPr>
              <a:t>Household Travel Survey Questionnaire</a:t>
            </a:r>
          </a:p>
        </p:txBody>
      </p:sp>
      <p:sp>
        <p:nvSpPr>
          <p:cNvPr id="3" name="TextBox 2">
            <a:extLst>
              <a:ext uri="{FF2B5EF4-FFF2-40B4-BE49-F238E27FC236}">
                <a16:creationId xmlns:a16="http://schemas.microsoft.com/office/drawing/2014/main" id="{8FE946A5-233A-4A1A-8746-DDACF644C783}"/>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lang="en-US" sz="1400" dirty="0">
                <a:solidFill>
                  <a:prstClr val="black"/>
                </a:solidFill>
                <a:latin typeface="Arial" panose="020B0604020202020204" pitchFamily="34" charset="0"/>
                <a:cs typeface="Arial" panose="020B0604020202020204" pitchFamily="34" charset="0"/>
              </a:rPr>
              <a:t>6</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5" name="Picture 4" descr="Graphical user interface, text, application, email&#10;&#10;Description automatically generated">
            <a:extLst>
              <a:ext uri="{FF2B5EF4-FFF2-40B4-BE49-F238E27FC236}">
                <a16:creationId xmlns:a16="http://schemas.microsoft.com/office/drawing/2014/main" id="{1FE55424-6CD6-21B1-8123-66376D18D8DE}"/>
              </a:ext>
            </a:extLst>
          </p:cNvPr>
          <p:cNvPicPr>
            <a:picLocks noChangeAspect="1"/>
          </p:cNvPicPr>
          <p:nvPr/>
        </p:nvPicPr>
        <p:blipFill>
          <a:blip r:embed="rId4"/>
          <a:stretch>
            <a:fillRect/>
          </a:stretch>
        </p:blipFill>
        <p:spPr>
          <a:xfrm>
            <a:off x="2001608" y="1427579"/>
            <a:ext cx="5477639" cy="2810267"/>
          </a:xfrm>
          <a:prstGeom prst="rect">
            <a:avLst/>
          </a:prstGeom>
          <a:ln>
            <a:solidFill>
              <a:srgbClr val="77787B"/>
            </a:solidFill>
          </a:ln>
        </p:spPr>
      </p:pic>
      <p:sp>
        <p:nvSpPr>
          <p:cNvPr id="8" name="Rectangle 7">
            <a:extLst>
              <a:ext uri="{FF2B5EF4-FFF2-40B4-BE49-F238E27FC236}">
                <a16:creationId xmlns:a16="http://schemas.microsoft.com/office/drawing/2014/main" id="{216D16DD-7F28-543B-DC3F-C6BD4AAA930E}"/>
              </a:ext>
            </a:extLst>
          </p:cNvPr>
          <p:cNvSpPr/>
          <p:nvPr/>
        </p:nvSpPr>
        <p:spPr>
          <a:xfrm>
            <a:off x="2085278" y="2810107"/>
            <a:ext cx="5285678" cy="1025913"/>
          </a:xfrm>
          <a:prstGeom prst="rect">
            <a:avLst/>
          </a:prstGeom>
          <a:noFill/>
          <a:ln w="19050">
            <a:solidFill>
              <a:srgbClr val="00A7A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2874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6F3A69-1A96-EB1A-726D-636DEA71B67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2" name="TextBox 1">
            <a:extLst>
              <a:ext uri="{FF2B5EF4-FFF2-40B4-BE49-F238E27FC236}">
                <a16:creationId xmlns:a16="http://schemas.microsoft.com/office/drawing/2014/main" id="{6C7E7C61-3106-5F29-DCA7-875EBEC9237B}"/>
              </a:ext>
            </a:extLst>
          </p:cNvPr>
          <p:cNvSpPr txBox="1"/>
          <p:nvPr/>
        </p:nvSpPr>
        <p:spPr>
          <a:xfrm>
            <a:off x="1118502" y="143461"/>
            <a:ext cx="6899888" cy="646331"/>
          </a:xfrm>
          <a:prstGeom prst="rect">
            <a:avLst/>
          </a:prstGeom>
          <a:noFill/>
        </p:spPr>
        <p:txBody>
          <a:bodyPr wrap="square" rtlCol="0">
            <a:spAutoFit/>
          </a:bodyPr>
          <a:lstStyle/>
          <a:p>
            <a:pPr algn="ctr"/>
            <a:r>
              <a:rPr lang="en-US" dirty="0">
                <a:latin typeface="Poppins" panose="00000500000000000000" pitchFamily="2" charset="0"/>
                <a:cs typeface="Poppins" panose="00000500000000000000" pitchFamily="2" charset="0"/>
              </a:rPr>
              <a:t>The share of households receiving a </a:t>
            </a:r>
            <a:r>
              <a:rPr lang="en-US" b="1" dirty="0">
                <a:latin typeface="Poppins" panose="00000500000000000000" pitchFamily="2" charset="0"/>
                <a:cs typeface="Poppins" panose="00000500000000000000" pitchFamily="2" charset="0"/>
              </a:rPr>
              <a:t>food or meal</a:t>
            </a:r>
            <a:r>
              <a:rPr lang="en-US" dirty="0">
                <a:latin typeface="Poppins" panose="00000500000000000000" pitchFamily="2" charset="0"/>
                <a:cs typeface="Poppins" panose="00000500000000000000" pitchFamily="2" charset="0"/>
              </a:rPr>
              <a:t> delivery </a:t>
            </a:r>
          </a:p>
          <a:p>
            <a:pPr algn="ctr"/>
            <a:r>
              <a:rPr lang="en-US" b="1" dirty="0">
                <a:latin typeface="Poppins" panose="00000500000000000000" pitchFamily="2" charset="0"/>
                <a:cs typeface="Poppins" panose="00000500000000000000" pitchFamily="2" charset="0"/>
              </a:rPr>
              <a:t>more than doubled </a:t>
            </a:r>
            <a:r>
              <a:rPr lang="en-US" dirty="0">
                <a:latin typeface="Poppins" panose="00000500000000000000" pitchFamily="2" charset="0"/>
                <a:cs typeface="Poppins" panose="00000500000000000000" pitchFamily="2" charset="0"/>
              </a:rPr>
              <a:t>to around </a:t>
            </a:r>
            <a:r>
              <a:rPr lang="en-US" b="1" dirty="0">
                <a:latin typeface="Poppins" panose="00000500000000000000" pitchFamily="2" charset="0"/>
                <a:cs typeface="Poppins" panose="00000500000000000000" pitchFamily="2" charset="0"/>
              </a:rPr>
              <a:t>4% in 2021</a:t>
            </a:r>
            <a:r>
              <a:rPr lang="en-US" dirty="0">
                <a:latin typeface="Poppins" panose="00000500000000000000" pitchFamily="2" charset="0"/>
                <a:cs typeface="Poppins" panose="00000500000000000000" pitchFamily="2" charset="0"/>
              </a:rPr>
              <a:t>. </a:t>
            </a:r>
          </a:p>
        </p:txBody>
      </p:sp>
      <p:pic>
        <p:nvPicPr>
          <p:cNvPr id="10" name="Picture 9" descr="Chart, box and whisker chart&#10;&#10;Description automatically generated">
            <a:extLst>
              <a:ext uri="{FF2B5EF4-FFF2-40B4-BE49-F238E27FC236}">
                <a16:creationId xmlns:a16="http://schemas.microsoft.com/office/drawing/2014/main" id="{ADB69BC1-5615-6767-1338-C181F5F17B63}"/>
              </a:ext>
            </a:extLst>
          </p:cNvPr>
          <p:cNvPicPr>
            <a:picLocks noChangeAspect="1"/>
          </p:cNvPicPr>
          <p:nvPr/>
        </p:nvPicPr>
        <p:blipFill>
          <a:blip r:embed="rId3"/>
          <a:stretch>
            <a:fillRect/>
          </a:stretch>
        </p:blipFill>
        <p:spPr>
          <a:xfrm>
            <a:off x="1273985" y="1000799"/>
            <a:ext cx="6596030" cy="4070692"/>
          </a:xfrm>
          <a:prstGeom prst="rect">
            <a:avLst/>
          </a:prstGeom>
        </p:spPr>
      </p:pic>
      <p:sp>
        <p:nvSpPr>
          <p:cNvPr id="3" name="Oval 2">
            <a:extLst>
              <a:ext uri="{FF2B5EF4-FFF2-40B4-BE49-F238E27FC236}">
                <a16:creationId xmlns:a16="http://schemas.microsoft.com/office/drawing/2014/main" id="{27310617-0263-DE64-D01C-DFD5EF22D9AB}"/>
              </a:ext>
            </a:extLst>
          </p:cNvPr>
          <p:cNvSpPr/>
          <p:nvPr/>
        </p:nvSpPr>
        <p:spPr>
          <a:xfrm>
            <a:off x="5650173" y="1719618"/>
            <a:ext cx="1235123" cy="1201003"/>
          </a:xfrm>
          <a:prstGeom prst="ellipse">
            <a:avLst/>
          </a:prstGeom>
          <a:noFill/>
          <a:ln w="28575">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7FD876CA-19ED-E2C4-6555-F60ABE93143F}"/>
              </a:ext>
            </a:extLst>
          </p:cNvPr>
          <p:cNvSpPr/>
          <p:nvPr/>
        </p:nvSpPr>
        <p:spPr>
          <a:xfrm>
            <a:off x="2668333" y="2770495"/>
            <a:ext cx="1002917" cy="981786"/>
          </a:xfrm>
          <a:prstGeom prst="ellipse">
            <a:avLst/>
          </a:prstGeom>
          <a:noFill/>
          <a:ln w="28575">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E74A9FC8-F274-177D-94FD-0D28D88A4462}"/>
              </a:ext>
            </a:extLst>
          </p:cNvPr>
          <p:cNvSpPr/>
          <p:nvPr/>
        </p:nvSpPr>
        <p:spPr>
          <a:xfrm>
            <a:off x="4289946" y="2866030"/>
            <a:ext cx="857729" cy="905301"/>
          </a:xfrm>
          <a:prstGeom prst="ellipse">
            <a:avLst/>
          </a:prstGeom>
          <a:noFill/>
          <a:ln w="28575">
            <a:solidFill>
              <a:srgbClr val="FF66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8F98B1F-B923-67A2-4BD0-28425EB308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8" name="TextBox 7">
            <a:extLst>
              <a:ext uri="{FF2B5EF4-FFF2-40B4-BE49-F238E27FC236}">
                <a16:creationId xmlns:a16="http://schemas.microsoft.com/office/drawing/2014/main" id="{748F6211-1247-65F7-A9C9-E42687300C97}"/>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lang="en-US" sz="1400" noProof="0" dirty="0">
                <a:solidFill>
                  <a:prstClr val="black"/>
                </a:solidFill>
                <a:latin typeface="Arial" panose="020B0604020202020204" pitchFamily="34" charset="0"/>
                <a:cs typeface="Arial" panose="020B0604020202020204" pitchFamily="34" charset="0"/>
              </a:rPr>
              <a:t>7</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674710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6F3A69-1A96-EB1A-726D-636DEA71B67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2" name="TextBox 1">
            <a:extLst>
              <a:ext uri="{FF2B5EF4-FFF2-40B4-BE49-F238E27FC236}">
                <a16:creationId xmlns:a16="http://schemas.microsoft.com/office/drawing/2014/main" id="{6C7E7C61-3106-5F29-DCA7-875EBEC9237B}"/>
              </a:ext>
            </a:extLst>
          </p:cNvPr>
          <p:cNvSpPr txBox="1"/>
          <p:nvPr/>
        </p:nvSpPr>
        <p:spPr>
          <a:xfrm>
            <a:off x="1118502" y="143461"/>
            <a:ext cx="6899888" cy="646331"/>
          </a:xfrm>
          <a:prstGeom prst="rect">
            <a:avLst/>
          </a:prstGeom>
          <a:noFill/>
        </p:spPr>
        <p:txBody>
          <a:bodyPr wrap="square" rtlCol="0">
            <a:spAutoFit/>
          </a:bodyPr>
          <a:lstStyle/>
          <a:p>
            <a:pPr algn="ctr"/>
            <a:r>
              <a:rPr lang="en-US" dirty="0">
                <a:latin typeface="Poppins" panose="00000500000000000000" pitchFamily="2" charset="0"/>
                <a:cs typeface="Poppins" panose="00000500000000000000" pitchFamily="2" charset="0"/>
              </a:rPr>
              <a:t>The share of households receiving a</a:t>
            </a:r>
            <a:r>
              <a:rPr lang="en-US" b="1" dirty="0">
                <a:latin typeface="Poppins" panose="00000500000000000000" pitchFamily="2" charset="0"/>
                <a:cs typeface="Poppins" panose="00000500000000000000" pitchFamily="2" charset="0"/>
              </a:rPr>
              <a:t> grocery </a:t>
            </a:r>
            <a:r>
              <a:rPr lang="en-US" dirty="0">
                <a:latin typeface="Poppins" panose="00000500000000000000" pitchFamily="2" charset="0"/>
                <a:cs typeface="Poppins" panose="00000500000000000000" pitchFamily="2" charset="0"/>
              </a:rPr>
              <a:t>delivery also </a:t>
            </a:r>
            <a:r>
              <a:rPr lang="en-US" b="1" dirty="0">
                <a:latin typeface="Poppins" panose="00000500000000000000" pitchFamily="2" charset="0"/>
                <a:cs typeface="Poppins" panose="00000500000000000000" pitchFamily="2" charset="0"/>
              </a:rPr>
              <a:t>more than doubled</a:t>
            </a:r>
            <a:r>
              <a:rPr lang="en-US" dirty="0">
                <a:latin typeface="Poppins" panose="00000500000000000000" pitchFamily="2" charset="0"/>
                <a:cs typeface="Poppins" panose="00000500000000000000" pitchFamily="2" charset="0"/>
              </a:rPr>
              <a:t> up to around </a:t>
            </a:r>
            <a:r>
              <a:rPr lang="en-US" b="1" dirty="0">
                <a:latin typeface="Poppins" panose="00000500000000000000" pitchFamily="2" charset="0"/>
                <a:cs typeface="Poppins" panose="00000500000000000000" pitchFamily="2" charset="0"/>
              </a:rPr>
              <a:t>5% in 2021. </a:t>
            </a:r>
          </a:p>
        </p:txBody>
      </p:sp>
      <p:pic>
        <p:nvPicPr>
          <p:cNvPr id="3" name="Picture 2">
            <a:extLst>
              <a:ext uri="{FF2B5EF4-FFF2-40B4-BE49-F238E27FC236}">
                <a16:creationId xmlns:a16="http://schemas.microsoft.com/office/drawing/2014/main" id="{69E93EFD-CA2B-5268-8133-0C8C4833286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4" name="TextBox 3">
            <a:extLst>
              <a:ext uri="{FF2B5EF4-FFF2-40B4-BE49-F238E27FC236}">
                <a16:creationId xmlns:a16="http://schemas.microsoft.com/office/drawing/2014/main" id="{DF3823E5-4FA7-D014-B382-E236A87CD9FE}"/>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lang="en-US" sz="1400" dirty="0">
                <a:solidFill>
                  <a:prstClr val="black"/>
                </a:solidFill>
                <a:latin typeface="Arial" panose="020B0604020202020204" pitchFamily="34" charset="0"/>
                <a:cs typeface="Arial" panose="020B0604020202020204" pitchFamily="34" charset="0"/>
              </a:rPr>
              <a:t>8</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8" name="Picture 7" descr="Chart, box and whisker chart&#10;&#10;Description automatically generated">
            <a:extLst>
              <a:ext uri="{FF2B5EF4-FFF2-40B4-BE49-F238E27FC236}">
                <a16:creationId xmlns:a16="http://schemas.microsoft.com/office/drawing/2014/main" id="{6D45548F-61F8-857B-EDE6-DB4FF101EB0D}"/>
              </a:ext>
            </a:extLst>
          </p:cNvPr>
          <p:cNvPicPr>
            <a:picLocks noChangeAspect="1"/>
          </p:cNvPicPr>
          <p:nvPr/>
        </p:nvPicPr>
        <p:blipFill>
          <a:blip r:embed="rId4"/>
          <a:stretch>
            <a:fillRect/>
          </a:stretch>
        </p:blipFill>
        <p:spPr>
          <a:xfrm>
            <a:off x="1234407" y="1028343"/>
            <a:ext cx="6668078" cy="4115157"/>
          </a:xfrm>
          <a:prstGeom prst="rect">
            <a:avLst/>
          </a:prstGeom>
        </p:spPr>
      </p:pic>
    </p:spTree>
    <p:extLst>
      <p:ext uri="{BB962C8B-B14F-4D97-AF65-F5344CB8AC3E}">
        <p14:creationId xmlns:p14="http://schemas.microsoft.com/office/powerpoint/2010/main" val="3375539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E6F3A69-1A96-EB1A-726D-636DEA71B67F}"/>
              </a:ext>
            </a:extLst>
          </p:cNvPr>
          <p:cNvSpPr/>
          <p:nvPr/>
        </p:nvSpPr>
        <p:spPr>
          <a:xfrm>
            <a:off x="-7107" y="0"/>
            <a:ext cx="9151107" cy="933254"/>
          </a:xfrm>
          <a:prstGeom prst="rect">
            <a:avLst/>
          </a:prstGeom>
          <a:solidFill>
            <a:schemeClr val="bg1">
              <a:lumMod val="75000"/>
              <a:alpha val="76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libri" panose="020F0502020204030204" pitchFamily="34" charset="0"/>
              <a:ea typeface="+mn-ea"/>
              <a:cs typeface="+mn-cs"/>
            </a:endParaRPr>
          </a:p>
        </p:txBody>
      </p:sp>
      <p:sp>
        <p:nvSpPr>
          <p:cNvPr id="2" name="TextBox 1">
            <a:extLst>
              <a:ext uri="{FF2B5EF4-FFF2-40B4-BE49-F238E27FC236}">
                <a16:creationId xmlns:a16="http://schemas.microsoft.com/office/drawing/2014/main" id="{6C7E7C61-3106-5F29-DCA7-875EBEC9237B}"/>
              </a:ext>
            </a:extLst>
          </p:cNvPr>
          <p:cNvSpPr txBox="1"/>
          <p:nvPr/>
        </p:nvSpPr>
        <p:spPr>
          <a:xfrm>
            <a:off x="502262" y="143461"/>
            <a:ext cx="8372902" cy="646331"/>
          </a:xfrm>
          <a:prstGeom prst="rect">
            <a:avLst/>
          </a:prstGeom>
          <a:noFill/>
        </p:spPr>
        <p:txBody>
          <a:bodyPr wrap="square" rtlCol="0">
            <a:spAutoFit/>
          </a:bodyPr>
          <a:lstStyle/>
          <a:p>
            <a:pPr algn="ctr"/>
            <a:r>
              <a:rPr lang="en-US" dirty="0">
                <a:latin typeface="Poppins" panose="00000500000000000000" pitchFamily="2" charset="0"/>
                <a:cs typeface="Poppins" panose="00000500000000000000" pitchFamily="2" charset="0"/>
              </a:rPr>
              <a:t>The share of households receiving a </a:t>
            </a:r>
            <a:r>
              <a:rPr lang="en-US" b="1" dirty="0">
                <a:latin typeface="Poppins" panose="00000500000000000000" pitchFamily="2" charset="0"/>
                <a:cs typeface="Poppins" panose="00000500000000000000" pitchFamily="2" charset="0"/>
              </a:rPr>
              <a:t>package</a:t>
            </a:r>
            <a:r>
              <a:rPr lang="en-US" dirty="0">
                <a:latin typeface="Poppins" panose="00000500000000000000" pitchFamily="2" charset="0"/>
                <a:cs typeface="Poppins" panose="00000500000000000000" pitchFamily="2" charset="0"/>
              </a:rPr>
              <a:t> delivery on average weekday </a:t>
            </a:r>
            <a:r>
              <a:rPr lang="en-US" b="1" dirty="0">
                <a:latin typeface="Poppins" panose="00000500000000000000" pitchFamily="2" charset="0"/>
                <a:cs typeface="Poppins" panose="00000500000000000000" pitchFamily="2" charset="0"/>
              </a:rPr>
              <a:t>went up </a:t>
            </a:r>
            <a:r>
              <a:rPr lang="en-US" dirty="0">
                <a:latin typeface="Poppins" panose="00000500000000000000" pitchFamily="2" charset="0"/>
                <a:cs typeface="Poppins" panose="00000500000000000000" pitchFamily="2" charset="0"/>
              </a:rPr>
              <a:t>to nearly </a:t>
            </a:r>
            <a:r>
              <a:rPr lang="en-US" b="1" dirty="0">
                <a:latin typeface="Poppins" panose="00000500000000000000" pitchFamily="2" charset="0"/>
                <a:cs typeface="Poppins" panose="00000500000000000000" pitchFamily="2" charset="0"/>
              </a:rPr>
              <a:t>40% in 2021 </a:t>
            </a:r>
            <a:r>
              <a:rPr lang="en-US" dirty="0">
                <a:latin typeface="Poppins" panose="00000500000000000000" pitchFamily="2" charset="0"/>
                <a:cs typeface="Poppins" panose="00000500000000000000" pitchFamily="2" charset="0"/>
              </a:rPr>
              <a:t>from around </a:t>
            </a:r>
            <a:r>
              <a:rPr lang="en-US" b="1" dirty="0">
                <a:latin typeface="Poppins" panose="00000500000000000000" pitchFamily="2" charset="0"/>
                <a:cs typeface="Poppins" panose="00000500000000000000" pitchFamily="2" charset="0"/>
              </a:rPr>
              <a:t>20% in 2017</a:t>
            </a:r>
            <a:r>
              <a:rPr lang="en-US" dirty="0">
                <a:latin typeface="Poppins" panose="00000500000000000000" pitchFamily="2" charset="0"/>
                <a:cs typeface="Poppins" panose="00000500000000000000" pitchFamily="2" charset="0"/>
              </a:rPr>
              <a:t>.</a:t>
            </a:r>
          </a:p>
        </p:txBody>
      </p:sp>
      <p:pic>
        <p:nvPicPr>
          <p:cNvPr id="3" name="Picture 2">
            <a:extLst>
              <a:ext uri="{FF2B5EF4-FFF2-40B4-BE49-F238E27FC236}">
                <a16:creationId xmlns:a16="http://schemas.microsoft.com/office/drawing/2014/main" id="{8C8618D0-B365-B0DE-787F-A34DC9AAA0C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446416" y="4432219"/>
            <a:ext cx="605815" cy="514618"/>
          </a:xfrm>
          <a:prstGeom prst="rect">
            <a:avLst/>
          </a:prstGeom>
        </p:spPr>
      </p:pic>
      <p:sp>
        <p:nvSpPr>
          <p:cNvPr id="4" name="TextBox 3">
            <a:extLst>
              <a:ext uri="{FF2B5EF4-FFF2-40B4-BE49-F238E27FC236}">
                <a16:creationId xmlns:a16="http://schemas.microsoft.com/office/drawing/2014/main" id="{5D2CB86D-1ED0-DE22-5216-0EE096540FA0}"/>
              </a:ext>
            </a:extLst>
          </p:cNvPr>
          <p:cNvSpPr txBox="1"/>
          <p:nvPr/>
        </p:nvSpPr>
        <p:spPr>
          <a:xfrm>
            <a:off x="8130412" y="4732171"/>
            <a:ext cx="510540" cy="369332"/>
          </a:xfrm>
          <a:prstGeom prst="rect">
            <a:avLst/>
          </a:prstGeom>
          <a:noFill/>
        </p:spPr>
        <p:txBody>
          <a:bodyPr wrap="squar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rPr>
              <a:t>  </a:t>
            </a:r>
            <a:r>
              <a:rPr lang="en-US" sz="1400" dirty="0">
                <a:solidFill>
                  <a:prstClr val="black"/>
                </a:solidFill>
                <a:latin typeface="Arial" panose="020B0604020202020204" pitchFamily="34" charset="0"/>
                <a:cs typeface="Arial" panose="020B0604020202020204" pitchFamily="34" charset="0"/>
              </a:rPr>
              <a:t>9</a:t>
            </a:r>
            <a:endParaRPr kumimoji="0" lang="en-US" sz="1800" b="0" i="0" u="none" strike="noStrike" kern="1200" cap="none" spc="0" normalizeH="0" baseline="0" noProof="0" dirty="0">
              <a:ln>
                <a:noFill/>
              </a:ln>
              <a:solidFill>
                <a:prstClr val="black"/>
              </a:solidFill>
              <a:effectLst/>
              <a:uLnTx/>
              <a:uFillTx/>
              <a:latin typeface="Arial" panose="020B0604020202020204" pitchFamily="34" charset="0"/>
              <a:ea typeface="+mn-ea"/>
              <a:cs typeface="Arial" panose="020B0604020202020204" pitchFamily="34" charset="0"/>
            </a:endParaRPr>
          </a:p>
        </p:txBody>
      </p:sp>
      <p:pic>
        <p:nvPicPr>
          <p:cNvPr id="6" name="Picture 5" descr="Chart, box and whisker chart&#10;&#10;Description automatically generated">
            <a:extLst>
              <a:ext uri="{FF2B5EF4-FFF2-40B4-BE49-F238E27FC236}">
                <a16:creationId xmlns:a16="http://schemas.microsoft.com/office/drawing/2014/main" id="{D63B6F7A-8510-43D1-400B-1078618FE33B}"/>
              </a:ext>
            </a:extLst>
          </p:cNvPr>
          <p:cNvPicPr>
            <a:picLocks noChangeAspect="1"/>
          </p:cNvPicPr>
          <p:nvPr/>
        </p:nvPicPr>
        <p:blipFill>
          <a:blip r:embed="rId4"/>
          <a:stretch>
            <a:fillRect/>
          </a:stretch>
        </p:blipFill>
        <p:spPr>
          <a:xfrm>
            <a:off x="1237784" y="1028126"/>
            <a:ext cx="6668431" cy="4115374"/>
          </a:xfrm>
          <a:prstGeom prst="rect">
            <a:avLst/>
          </a:prstGeom>
        </p:spPr>
      </p:pic>
    </p:spTree>
    <p:extLst>
      <p:ext uri="{BB962C8B-B14F-4D97-AF65-F5344CB8AC3E}">
        <p14:creationId xmlns:p14="http://schemas.microsoft.com/office/powerpoint/2010/main" val="150525425"/>
      </p:ext>
    </p:extLst>
  </p:cSld>
  <p:clrMapOvr>
    <a:masterClrMapping/>
  </p:clrMapOvr>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Override>
</file>

<file path=docProps/app.xml><?xml version="1.0" encoding="utf-8"?>
<Properties xmlns="http://schemas.openxmlformats.org/officeDocument/2006/extended-properties" xmlns:vt="http://schemas.openxmlformats.org/officeDocument/2006/docPropsVTypes">
  <Template/>
  <TotalTime>47597</TotalTime>
  <Words>1727</Words>
  <Application>Microsoft Office PowerPoint</Application>
  <PresentationFormat>On-screen Show (16:9)</PresentationFormat>
  <Paragraphs>199</Paragraphs>
  <Slides>21</Slides>
  <Notes>21</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21</vt:i4>
      </vt:variant>
    </vt:vector>
  </HeadingPairs>
  <TitlesOfParts>
    <vt:vector size="32" baseType="lpstr">
      <vt:lpstr>Arial</vt:lpstr>
      <vt:lpstr>Calibri</vt:lpstr>
      <vt:lpstr>Calibri Light</vt:lpstr>
      <vt:lpstr>Poppins</vt:lpstr>
      <vt:lpstr>Poppins Black</vt:lpstr>
      <vt:lpstr>Poppins ExtraBold</vt:lpstr>
      <vt:lpstr>Poppins Medium</vt:lpstr>
      <vt:lpstr>Pragmatica Cond Bold</vt:lpstr>
      <vt:lpstr>Metropolitan</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PowerPoint Presentation</vt:lpstr>
      <vt:lpstr>PowerPoint Presentation</vt:lpstr>
      <vt:lpstr>PowerPoint Presentation</vt:lpstr>
    </vt:vector>
  </TitlesOfParts>
  <Company>Puget Sound Regional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Household Survey Highlights</dc:title>
  <dc:creator>Puget Sound Regional Council</dc:creator>
  <cp:lastModifiedBy>Megan Grzybowski</cp:lastModifiedBy>
  <cp:revision>757</cp:revision>
  <cp:lastPrinted>2018-05-16T22:37:10Z</cp:lastPrinted>
  <dcterms:created xsi:type="dcterms:W3CDTF">2015-03-20T17:32:15Z</dcterms:created>
  <dcterms:modified xsi:type="dcterms:W3CDTF">2022-10-12T17:09:34Z</dcterms:modified>
</cp:coreProperties>
</file>

<file path=docProps/thumbnail.jpeg>
</file>